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6" r:id="rId4"/>
    <p:sldId id="615" r:id="rId5"/>
    <p:sldId id="589" r:id="rId6"/>
    <p:sldId id="629" r:id="rId7"/>
    <p:sldId id="621" r:id="rId8"/>
    <p:sldId id="617" r:id="rId9"/>
    <p:sldId id="619" r:id="rId10"/>
    <p:sldId id="595" r:id="rId11"/>
    <p:sldId id="596" r:id="rId12"/>
    <p:sldId id="600" r:id="rId13"/>
    <p:sldId id="598" r:id="rId14"/>
    <p:sldId id="564" r:id="rId15"/>
    <p:sldId id="565" r:id="rId16"/>
    <p:sldId id="605" r:id="rId17"/>
    <p:sldId id="622" r:id="rId18"/>
    <p:sldId id="623" r:id="rId19"/>
    <p:sldId id="624" r:id="rId20"/>
    <p:sldId id="590" r:id="rId21"/>
    <p:sldId id="625" r:id="rId22"/>
    <p:sldId id="626" r:id="rId23"/>
    <p:sldId id="627" r:id="rId24"/>
    <p:sldId id="628" r:id="rId25"/>
    <p:sldId id="591" r:id="rId26"/>
    <p:sldId id="592" r:id="rId27"/>
    <p:sldId id="5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iti, Aspasia, Vodafone Greece" initials="MAVG" lastIdx="14" clrIdx="0"/>
  <p:cmAuthor id="1" name="evelentza" initials="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B9A9A"/>
    <a:srgbClr val="E6007E"/>
    <a:srgbClr val="828282"/>
    <a:srgbClr val="2E6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86420" autoAdjust="0"/>
  </p:normalViewPr>
  <p:slideViewPr>
    <p:cSldViewPr>
      <p:cViewPr varScale="1">
        <p:scale>
          <a:sx n="62" d="100"/>
          <a:sy n="62" d="100"/>
        </p:scale>
        <p:origin x="15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076"/>
    </p:cViewPr>
  </p:sorterViewPr>
  <p:notesViewPr>
    <p:cSldViewPr>
      <p:cViewPr varScale="1">
        <p:scale>
          <a:sx n="115" d="100"/>
          <a:sy n="115" d="100"/>
        </p:scale>
        <p:origin x="-24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71195377729678E-2"/>
          <c:y val="5.1342773166808152E-2"/>
          <c:w val="0.90831096209919948"/>
          <c:h val="0.85901882037272448"/>
        </c:manualLayout>
      </c:layout>
      <c:barChart>
        <c:barDir val="col"/>
        <c:grouping val="stacked"/>
        <c:varyColors val="0"/>
        <c:ser>
          <c:idx val="0"/>
          <c:order val="0"/>
          <c:tx>
            <c:strRef>
              <c:f>Sheet1!$B$1</c:f>
              <c:strCache>
                <c:ptCount val="1"/>
                <c:pt idx="0">
                  <c:v>Broadcast TV</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Sheet1!$B$2:$B$11</c:f>
              <c:numCache>
                <c:formatCode>0%</c:formatCode>
                <c:ptCount val="10"/>
                <c:pt idx="0">
                  <c:v>0.29199999999999998</c:v>
                </c:pt>
                <c:pt idx="1">
                  <c:v>0.26600000000000001</c:v>
                </c:pt>
                <c:pt idx="2">
                  <c:v>0.41299999999999998</c:v>
                </c:pt>
                <c:pt idx="3">
                  <c:v>0.214</c:v>
                </c:pt>
                <c:pt idx="4">
                  <c:v>0.32</c:v>
                </c:pt>
                <c:pt idx="5">
                  <c:v>0.29099999999999998</c:v>
                </c:pt>
                <c:pt idx="6">
                  <c:v>0.50900000000000001</c:v>
                </c:pt>
                <c:pt idx="7">
                  <c:v>0.32400000000000001</c:v>
                </c:pt>
                <c:pt idx="8">
                  <c:v>0.25900000000000001</c:v>
                </c:pt>
                <c:pt idx="9">
                  <c:v>0.375</c:v>
                </c:pt>
              </c:numCache>
            </c:numRef>
          </c:val>
        </c:ser>
        <c:ser>
          <c:idx val="1"/>
          <c:order val="1"/>
          <c:tx>
            <c:strRef>
              <c:f>Sheet1!$C$1</c:f>
              <c:strCache>
                <c:ptCount val="1"/>
                <c:pt idx="0">
                  <c:v>Pay TV</c:v>
                </c:pt>
              </c:strCache>
            </c:strRef>
          </c:tx>
          <c:spPr>
            <a:solidFill>
              <a:schemeClr val="accent2"/>
            </a:solidFill>
          </c:spPr>
          <c:invertIfNegative val="0"/>
          <c:dLbls>
            <c:dLbl>
              <c:idx val="6"/>
              <c:layout>
                <c:manualLayout>
                  <c:x val="0"/>
                  <c:y val="1.18483449168267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18483449168267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18483449168267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Sheet1!$C$2:$C$11</c:f>
              <c:numCache>
                <c:formatCode>0%</c:formatCode>
                <c:ptCount val="10"/>
                <c:pt idx="0">
                  <c:v>2.8000000000000001E-2</c:v>
                </c:pt>
                <c:pt idx="1">
                  <c:v>2.5000000000000001E-2</c:v>
                </c:pt>
                <c:pt idx="2">
                  <c:v>0.04</c:v>
                </c:pt>
                <c:pt idx="3">
                  <c:v>0.17899999999999999</c:v>
                </c:pt>
                <c:pt idx="4">
                  <c:v>8.8999999999999996E-2</c:v>
                </c:pt>
                <c:pt idx="5">
                  <c:v>0.114</c:v>
                </c:pt>
                <c:pt idx="6">
                  <c:v>7.9000000000000001E-2</c:v>
                </c:pt>
                <c:pt idx="7">
                  <c:v>0.158</c:v>
                </c:pt>
                <c:pt idx="8">
                  <c:v>0.109</c:v>
                </c:pt>
                <c:pt idx="9">
                  <c:v>9.5000000000000001E-2</c:v>
                </c:pt>
              </c:numCache>
            </c:numRef>
          </c:val>
        </c:ser>
        <c:ser>
          <c:idx val="2"/>
          <c:order val="2"/>
          <c:tx>
            <c:strRef>
              <c:f>Sheet1!$D$1</c:f>
              <c:strCache>
                <c:ptCount val="1"/>
                <c:pt idx="0">
                  <c:v>Internet</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Sheet1!$D$2:$D$11</c:f>
              <c:numCache>
                <c:formatCode>0%</c:formatCode>
                <c:ptCount val="10"/>
                <c:pt idx="0">
                  <c:v>0.32200000000000001</c:v>
                </c:pt>
                <c:pt idx="1">
                  <c:v>0.33300000000000002</c:v>
                </c:pt>
                <c:pt idx="2">
                  <c:v>0.26900000000000002</c:v>
                </c:pt>
                <c:pt idx="3">
                  <c:v>0.3</c:v>
                </c:pt>
                <c:pt idx="4">
                  <c:v>0.26800000000000002</c:v>
                </c:pt>
                <c:pt idx="5">
                  <c:v>0.309</c:v>
                </c:pt>
                <c:pt idx="6">
                  <c:v>0.13800000000000001</c:v>
                </c:pt>
                <c:pt idx="7">
                  <c:v>8.5000000000000006E-2</c:v>
                </c:pt>
                <c:pt idx="8">
                  <c:v>0.29099999999999998</c:v>
                </c:pt>
                <c:pt idx="9">
                  <c:v>0.24299999999999999</c:v>
                </c:pt>
              </c:numCache>
            </c:numRef>
          </c:val>
        </c:ser>
        <c:ser>
          <c:idx val="3"/>
          <c:order val="3"/>
          <c:tx>
            <c:strRef>
              <c:f>Sheet1!$E$1</c:f>
              <c:strCache>
                <c:ptCount val="1"/>
                <c:pt idx="0">
                  <c:v>Newspapers</c:v>
                </c:pt>
              </c:strCache>
            </c:strRef>
          </c:tx>
          <c:spPr>
            <a:solidFill>
              <a:schemeClr val="accent3">
                <a:lumMod val="60000"/>
                <a:lumOff val="40000"/>
              </a:schemeClr>
            </a:solidFill>
          </c:spPr>
          <c:invertIfNegative val="0"/>
          <c:dLbls>
            <c:dLbl>
              <c:idx val="4"/>
              <c:layout>
                <c:manualLayout>
                  <c:x val="0"/>
                  <c:y val="2.76461381392625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Sheet1!$E$2:$E$11</c:f>
              <c:numCache>
                <c:formatCode>0%</c:formatCode>
                <c:ptCount val="10"/>
                <c:pt idx="0">
                  <c:v>0.16</c:v>
                </c:pt>
                <c:pt idx="1">
                  <c:v>0.17899999999999999</c:v>
                </c:pt>
                <c:pt idx="2">
                  <c:v>7.0999999999999994E-2</c:v>
                </c:pt>
                <c:pt idx="3">
                  <c:v>0.108</c:v>
                </c:pt>
                <c:pt idx="4">
                  <c:v>0.16200000000000001</c:v>
                </c:pt>
                <c:pt idx="5">
                  <c:v>0.161</c:v>
                </c:pt>
                <c:pt idx="6">
                  <c:v>0.13200000000000001</c:v>
                </c:pt>
                <c:pt idx="7">
                  <c:v>0.16700000000000001</c:v>
                </c:pt>
                <c:pt idx="8">
                  <c:v>0.14099999999999999</c:v>
                </c:pt>
                <c:pt idx="9">
                  <c:v>0.13900000000000001</c:v>
                </c:pt>
              </c:numCache>
            </c:numRef>
          </c:val>
        </c:ser>
        <c:ser>
          <c:idx val="4"/>
          <c:order val="4"/>
          <c:tx>
            <c:strRef>
              <c:f>Sheet1!$F$1</c:f>
              <c:strCache>
                <c:ptCount val="1"/>
                <c:pt idx="0">
                  <c:v>Magazines</c:v>
                </c:pt>
              </c:strCache>
            </c:strRef>
          </c:tx>
          <c:spPr>
            <a:solidFill>
              <a:schemeClr val="accent6"/>
            </a:solidFill>
          </c:spPr>
          <c:invertIfNegative val="0"/>
          <c:dLbls>
            <c:dLbl>
              <c:idx val="4"/>
              <c:layout>
                <c:manualLayout>
                  <c:x val="-1.9932272599940699E-3"/>
                  <c:y val="-3.633760419043893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Sheet1!$F$2:$F$11</c:f>
              <c:numCache>
                <c:formatCode>0%</c:formatCode>
                <c:ptCount val="10"/>
                <c:pt idx="0">
                  <c:v>7.6999999999999999E-2</c:v>
                </c:pt>
                <c:pt idx="1">
                  <c:v>8.2000000000000003E-2</c:v>
                </c:pt>
                <c:pt idx="2">
                  <c:v>5.2999999999999999E-2</c:v>
                </c:pt>
                <c:pt idx="3">
                  <c:v>6.3E-2</c:v>
                </c:pt>
                <c:pt idx="4">
                  <c:v>3.5999999999999997E-2</c:v>
                </c:pt>
                <c:pt idx="5">
                  <c:v>1.4999999999999999E-2</c:v>
                </c:pt>
                <c:pt idx="6">
                  <c:v>3.3000000000000002E-2</c:v>
                </c:pt>
                <c:pt idx="7">
                  <c:v>6.6000000000000003E-2</c:v>
                </c:pt>
                <c:pt idx="8">
                  <c:v>6.8000000000000005E-2</c:v>
                </c:pt>
                <c:pt idx="9">
                  <c:v>2.7E-2</c:v>
                </c:pt>
              </c:numCache>
            </c:numRef>
          </c:val>
        </c:ser>
        <c:ser>
          <c:idx val="5"/>
          <c:order val="5"/>
          <c:tx>
            <c:strRef>
              <c:f>Sheet1!$G$1</c:f>
              <c:strCache>
                <c:ptCount val="1"/>
                <c:pt idx="0">
                  <c:v>Radio</c:v>
                </c:pt>
              </c:strCache>
            </c:strRef>
          </c:tx>
          <c:spPr>
            <a:solidFill>
              <a:schemeClr val="accent5">
                <a:lumMod val="50000"/>
                <a:lumOff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Sheet1!$G$2:$G$11</c:f>
              <c:numCache>
                <c:formatCode>0%</c:formatCode>
                <c:ptCount val="10"/>
                <c:pt idx="0">
                  <c:v>4.9000000000000002E-2</c:v>
                </c:pt>
                <c:pt idx="1">
                  <c:v>4.9000000000000002E-2</c:v>
                </c:pt>
                <c:pt idx="2">
                  <c:v>4.9000000000000002E-2</c:v>
                </c:pt>
                <c:pt idx="3">
                  <c:v>9.1999999999999998E-2</c:v>
                </c:pt>
                <c:pt idx="4">
                  <c:v>0.04</c:v>
                </c:pt>
                <c:pt idx="5">
                  <c:v>3.9E-2</c:v>
                </c:pt>
                <c:pt idx="6">
                  <c:v>5.7000000000000002E-2</c:v>
                </c:pt>
                <c:pt idx="7">
                  <c:v>0.11899999999999999</c:v>
                </c:pt>
                <c:pt idx="8">
                  <c:v>6.9000000000000006E-2</c:v>
                </c:pt>
                <c:pt idx="9">
                  <c:v>5.0999999999999997E-2</c:v>
                </c:pt>
              </c:numCache>
            </c:numRef>
          </c:val>
        </c:ser>
        <c:ser>
          <c:idx val="6"/>
          <c:order val="6"/>
          <c:tx>
            <c:strRef>
              <c:f>Sheet1!$H$1</c:f>
              <c:strCache>
                <c:ptCount val="1"/>
                <c:pt idx="0">
                  <c:v>OOH</c:v>
                </c:pt>
              </c:strCache>
            </c:strRef>
          </c:tx>
          <c:spPr>
            <a:solidFill>
              <a:schemeClr val="accent2">
                <a:lumMod val="60000"/>
                <a:lumOff val="40000"/>
              </a:schemeClr>
            </a:solidFill>
          </c:spPr>
          <c:invertIfNegative val="0"/>
          <c:dLbls>
            <c:dLbl>
              <c:idx val="0"/>
              <c:layout>
                <c:manualLayout>
                  <c:x val="-4.335081550734904E-3"/>
                  <c:y val="-6.4446608852519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900543671566028E-3"/>
                  <c:y val="-1.07576288592573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7646138139262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153153153153152E-3"/>
                  <c:y val="-2.7646138139262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2.3696689833653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3696689833653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7646138139262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2.3696689833653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7646138139262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3.159558644487145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Europe</c:v>
                </c:pt>
                <c:pt idx="1">
                  <c:v>Western Europe</c:v>
                </c:pt>
                <c:pt idx="2">
                  <c:v>Central &amp; Eastern Europe</c:v>
                </c:pt>
                <c:pt idx="3">
                  <c:v>North America</c:v>
                </c:pt>
                <c:pt idx="4">
                  <c:v>APAC</c:v>
                </c:pt>
                <c:pt idx="5">
                  <c:v>Emerging Asia</c:v>
                </c:pt>
                <c:pt idx="6">
                  <c:v>LATAM</c:v>
                </c:pt>
                <c:pt idx="7">
                  <c:v>MEA</c:v>
                </c:pt>
                <c:pt idx="8">
                  <c:v>Developed Markets</c:v>
                </c:pt>
                <c:pt idx="9">
                  <c:v>Emerging Markets</c:v>
                </c:pt>
              </c:strCache>
            </c:strRef>
          </c:cat>
          <c:val>
            <c:numRef>
              <c:f>Sheet1!$H$2:$H$11</c:f>
              <c:numCache>
                <c:formatCode>0%</c:formatCode>
                <c:ptCount val="10"/>
                <c:pt idx="0">
                  <c:v>7.2999999999999995E-2</c:v>
                </c:pt>
                <c:pt idx="1">
                  <c:v>6.6000000000000003E-2</c:v>
                </c:pt>
                <c:pt idx="2">
                  <c:v>0.105</c:v>
                </c:pt>
                <c:pt idx="3">
                  <c:v>4.2999999999999997E-2</c:v>
                </c:pt>
                <c:pt idx="4">
                  <c:v>8.8999999999999996E-2</c:v>
                </c:pt>
                <c:pt idx="5">
                  <c:v>7.0000000000000007E-2</c:v>
                </c:pt>
                <c:pt idx="6">
                  <c:v>5.0999999999999997E-2</c:v>
                </c:pt>
                <c:pt idx="7">
                  <c:v>8.1000000000000003E-2</c:v>
                </c:pt>
                <c:pt idx="8">
                  <c:v>6.4000000000000001E-2</c:v>
                </c:pt>
                <c:pt idx="9">
                  <c:v>7.0000000000000007E-2</c:v>
                </c:pt>
              </c:numCache>
            </c:numRef>
          </c:val>
        </c:ser>
        <c:dLbls>
          <c:showLegendKey val="0"/>
          <c:showVal val="0"/>
          <c:showCatName val="0"/>
          <c:showSerName val="0"/>
          <c:showPercent val="0"/>
          <c:showBubbleSize val="0"/>
        </c:dLbls>
        <c:gapWidth val="150"/>
        <c:overlap val="100"/>
        <c:axId val="305731384"/>
        <c:axId val="305732168"/>
      </c:barChart>
      <c:catAx>
        <c:axId val="305731384"/>
        <c:scaling>
          <c:orientation val="minMax"/>
        </c:scaling>
        <c:delete val="0"/>
        <c:axPos val="b"/>
        <c:numFmt formatCode="General" sourceLinked="0"/>
        <c:majorTickMark val="out"/>
        <c:minorTickMark val="none"/>
        <c:tickLblPos val="nextTo"/>
        <c:txPr>
          <a:bodyPr/>
          <a:lstStyle/>
          <a:p>
            <a:pPr>
              <a:defRPr sz="900"/>
            </a:pPr>
            <a:endParaRPr lang="el-GR"/>
          </a:p>
        </c:txPr>
        <c:crossAx val="305732168"/>
        <c:crosses val="autoZero"/>
        <c:auto val="1"/>
        <c:lblAlgn val="ctr"/>
        <c:lblOffset val="100"/>
        <c:noMultiLvlLbl val="0"/>
      </c:catAx>
      <c:valAx>
        <c:axId val="305732168"/>
        <c:scaling>
          <c:orientation val="minMax"/>
          <c:max val="1"/>
        </c:scaling>
        <c:delete val="1"/>
        <c:axPos val="l"/>
        <c:numFmt formatCode="0%" sourceLinked="1"/>
        <c:majorTickMark val="out"/>
        <c:minorTickMark val="none"/>
        <c:tickLblPos val="none"/>
        <c:crossAx val="305731384"/>
        <c:crosses val="autoZero"/>
        <c:crossBetween val="between"/>
      </c:valAx>
    </c:plotArea>
    <c:legend>
      <c:legendPos val="r"/>
      <c:layout>
        <c:manualLayout>
          <c:xMode val="edge"/>
          <c:yMode val="edge"/>
          <c:x val="0.90141740099458834"/>
          <c:y val="5.1085577435094925E-2"/>
          <c:w val="9.8582599005411678E-2"/>
          <c:h val="0.49579953743869087"/>
        </c:manualLayout>
      </c:layout>
      <c:overlay val="0"/>
      <c:txPr>
        <a:bodyPr/>
        <a:lstStyle/>
        <a:p>
          <a:pPr>
            <a:defRPr sz="1000"/>
          </a:pPr>
          <a:endParaRPr lang="el-GR"/>
        </a:p>
      </c:txPr>
    </c:legend>
    <c:plotVisOnly val="1"/>
    <c:dispBlanksAs val="gap"/>
    <c:showDLblsOverMax val="0"/>
  </c:chart>
  <c:txPr>
    <a:bodyPr/>
    <a:lstStyle/>
    <a:p>
      <a:pPr>
        <a:defRPr sz="11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8520226208837293E-2"/>
          <c:y val="9.6129913981684287E-2"/>
          <c:w val="0.90635949887707334"/>
          <c:h val="0.81782610404102785"/>
        </c:manualLayout>
      </c:layout>
      <c:barChart>
        <c:barDir val="col"/>
        <c:grouping val="clustered"/>
        <c:varyColors val="0"/>
        <c:ser>
          <c:idx val="0"/>
          <c:order val="0"/>
          <c:tx>
            <c:strRef>
              <c:f>Sheet1!$B$1</c:f>
              <c:strCache>
                <c:ptCount val="1"/>
                <c:pt idx="0">
                  <c:v>2014</c:v>
                </c:pt>
              </c:strCache>
            </c:strRef>
          </c:tx>
          <c:spPr>
            <a:solidFill>
              <a:schemeClr val="tx1">
                <a:lumMod val="50000"/>
                <a:lumOff val="50000"/>
              </a:schemeClr>
            </a:solidFill>
            <a:scene3d>
              <a:camera prst="orthographicFront"/>
              <a:lightRig rig="threePt" dir="t"/>
            </a:scene3d>
            <a:sp3d>
              <a:bevelT w="190500" h="38100"/>
            </a:sp3d>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Television</c:v>
                </c:pt>
                <c:pt idx="1">
                  <c:v>Internet</c:v>
                </c:pt>
                <c:pt idx="2">
                  <c:v>Newspapers</c:v>
                </c:pt>
                <c:pt idx="3">
                  <c:v>Magazines</c:v>
                </c:pt>
                <c:pt idx="4">
                  <c:v>Radio</c:v>
                </c:pt>
                <c:pt idx="5">
                  <c:v>OOH</c:v>
                </c:pt>
                <c:pt idx="6">
                  <c:v>All Media</c:v>
                </c:pt>
              </c:strCache>
            </c:strRef>
          </c:cat>
          <c:val>
            <c:numRef>
              <c:f>Sheet1!$B$2:$B$8</c:f>
              <c:numCache>
                <c:formatCode>0.0%</c:formatCode>
                <c:ptCount val="7"/>
                <c:pt idx="0">
                  <c:v>5.1999999999999998E-2</c:v>
                </c:pt>
                <c:pt idx="1">
                  <c:v>0.17199999999999999</c:v>
                </c:pt>
                <c:pt idx="2">
                  <c:v>-4.2999999999999997E-2</c:v>
                </c:pt>
                <c:pt idx="3">
                  <c:v>-7.2999999999999995E-2</c:v>
                </c:pt>
                <c:pt idx="4">
                  <c:v>1E-3</c:v>
                </c:pt>
                <c:pt idx="5">
                  <c:v>3.4000000000000002E-2</c:v>
                </c:pt>
                <c:pt idx="6">
                  <c:v>5.5E-2</c:v>
                </c:pt>
              </c:numCache>
            </c:numRef>
          </c:val>
        </c:ser>
        <c:ser>
          <c:idx val="1"/>
          <c:order val="1"/>
          <c:tx>
            <c:strRef>
              <c:f>Sheet1!$C$1</c:f>
              <c:strCache>
                <c:ptCount val="1"/>
                <c:pt idx="0">
                  <c:v>2015 est.</c:v>
                </c:pt>
              </c:strCache>
            </c:strRef>
          </c:tx>
          <c:spPr>
            <a:solidFill>
              <a:srgbClr val="00B0F0"/>
            </a:solidFill>
            <a:scene3d>
              <a:camera prst="orthographicFront"/>
              <a:lightRig rig="threePt" dir="t"/>
            </a:scene3d>
            <a:sp3d>
              <a:bevelT w="190500" h="38100"/>
            </a:sp3d>
          </c:spPr>
          <c:invertIfNegative val="0"/>
          <c:dLbls>
            <c:dLbl>
              <c:idx val="1"/>
              <c:layout>
                <c:manualLayout>
                  <c:x val="4.1237113402061857E-3"/>
                  <c:y val="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Television</c:v>
                </c:pt>
                <c:pt idx="1">
                  <c:v>Internet</c:v>
                </c:pt>
                <c:pt idx="2">
                  <c:v>Newspapers</c:v>
                </c:pt>
                <c:pt idx="3">
                  <c:v>Magazines</c:v>
                </c:pt>
                <c:pt idx="4">
                  <c:v>Radio</c:v>
                </c:pt>
                <c:pt idx="5">
                  <c:v>OOH</c:v>
                </c:pt>
                <c:pt idx="6">
                  <c:v>All Media</c:v>
                </c:pt>
              </c:strCache>
            </c:strRef>
          </c:cat>
          <c:val>
            <c:numRef>
              <c:f>Sheet1!$C$2:$C$8</c:f>
              <c:numCache>
                <c:formatCode>0.0%</c:formatCode>
                <c:ptCount val="7"/>
                <c:pt idx="0">
                  <c:v>0.03</c:v>
                </c:pt>
                <c:pt idx="1">
                  <c:v>0.151</c:v>
                </c:pt>
                <c:pt idx="2">
                  <c:v>-3.7999999999999999E-2</c:v>
                </c:pt>
                <c:pt idx="3">
                  <c:v>-6.3E-2</c:v>
                </c:pt>
                <c:pt idx="4">
                  <c:v>1.0999999999999999E-2</c:v>
                </c:pt>
                <c:pt idx="5">
                  <c:v>3.9E-2</c:v>
                </c:pt>
                <c:pt idx="6">
                  <c:v>4.8000000000000001E-2</c:v>
                </c:pt>
              </c:numCache>
            </c:numRef>
          </c:val>
        </c:ser>
        <c:dLbls>
          <c:showLegendKey val="0"/>
          <c:showVal val="0"/>
          <c:showCatName val="0"/>
          <c:showSerName val="0"/>
          <c:showPercent val="0"/>
          <c:showBubbleSize val="0"/>
        </c:dLbls>
        <c:gapWidth val="150"/>
        <c:axId val="305732952"/>
        <c:axId val="305733344"/>
      </c:barChart>
      <c:catAx>
        <c:axId val="305732952"/>
        <c:scaling>
          <c:orientation val="minMax"/>
        </c:scaling>
        <c:delete val="0"/>
        <c:axPos val="b"/>
        <c:numFmt formatCode="General" sourceLinked="0"/>
        <c:majorTickMark val="out"/>
        <c:minorTickMark val="none"/>
        <c:tickLblPos val="nextTo"/>
        <c:txPr>
          <a:bodyPr/>
          <a:lstStyle/>
          <a:p>
            <a:pPr>
              <a:defRPr b="1"/>
            </a:pPr>
            <a:endParaRPr lang="el-GR"/>
          </a:p>
        </c:txPr>
        <c:crossAx val="305733344"/>
        <c:crosses val="autoZero"/>
        <c:auto val="1"/>
        <c:lblAlgn val="ctr"/>
        <c:lblOffset val="100"/>
        <c:noMultiLvlLbl val="0"/>
      </c:catAx>
      <c:valAx>
        <c:axId val="305733344"/>
        <c:scaling>
          <c:orientation val="minMax"/>
        </c:scaling>
        <c:delete val="0"/>
        <c:axPos val="l"/>
        <c:numFmt formatCode="0.0%" sourceLinked="1"/>
        <c:majorTickMark val="out"/>
        <c:minorTickMark val="none"/>
        <c:tickLblPos val="nextTo"/>
        <c:crossAx val="305732952"/>
        <c:crosses val="autoZero"/>
        <c:crossBetween val="between"/>
      </c:valAx>
    </c:plotArea>
    <c:legend>
      <c:legendPos val="b"/>
      <c:layout/>
      <c:overlay val="0"/>
    </c:legend>
    <c:plotVisOnly val="1"/>
    <c:dispBlanksAs val="gap"/>
    <c:showDLblsOverMax val="0"/>
  </c:chart>
  <c:txPr>
    <a:bodyPr/>
    <a:lstStyle/>
    <a:p>
      <a:pPr>
        <a:defRPr sz="12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sz="1100"/>
              <a:t>Επενδύσεις κινητών</a:t>
            </a:r>
            <a:r>
              <a:rPr lang="el-GR" sz="1100" baseline="0"/>
              <a:t> τηλεπικοινωνιών </a:t>
            </a:r>
            <a:endParaRPr lang="en-US" sz="1100"/>
          </a:p>
        </c:rich>
      </c:tx>
      <c:layout/>
      <c:overlay val="0"/>
    </c:title>
    <c:autoTitleDeleted val="0"/>
    <c:plotArea>
      <c:layout/>
      <c:barChart>
        <c:barDir val="col"/>
        <c:grouping val="stacked"/>
        <c:varyColors val="0"/>
        <c:ser>
          <c:idx val="0"/>
          <c:order val="0"/>
          <c:tx>
            <c:strRef>
              <c:f>Data!$C$221</c:f>
              <c:strCache>
                <c:ptCount val="1"/>
                <c:pt idx="0">
                  <c:v>Επενδυσεις σε ενσωματα παγια</c:v>
                </c:pt>
              </c:strCache>
            </c:strRef>
          </c:tx>
          <c:spPr>
            <a:solidFill>
              <a:srgbClr val="0070C0"/>
            </a:solidFill>
          </c:spPr>
          <c:invertIfNegative val="0"/>
          <c:dLbls>
            <c:spPr>
              <a:noFill/>
              <a:ln>
                <a:noFill/>
              </a:ln>
              <a:effectLst/>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Data!$D$220:$Q$220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Data!$D$221:$Q$221</c:f>
              <c:numCache>
                <c:formatCode>0</c:formatCode>
                <c:ptCount val="14"/>
                <c:pt idx="0">
                  <c:v>506.9255536757978</c:v>
                </c:pt>
                <c:pt idx="1">
                  <c:v>404.98439969546769</c:v>
                </c:pt>
                <c:pt idx="2">
                  <c:v>398.14526821249973</c:v>
                </c:pt>
                <c:pt idx="3" formatCode="#,##0">
                  <c:v>574.58859881946307</c:v>
                </c:pt>
                <c:pt idx="4" formatCode="#,##0">
                  <c:v>451.48859881946305</c:v>
                </c:pt>
                <c:pt idx="5" formatCode="#,##0">
                  <c:v>489.51426880000002</c:v>
                </c:pt>
                <c:pt idx="6" formatCode="#,##0">
                  <c:v>482.36400000000003</c:v>
                </c:pt>
                <c:pt idx="7" formatCode="#,##0">
                  <c:v>499.41009000000003</c:v>
                </c:pt>
                <c:pt idx="8" formatCode="#,##0">
                  <c:v>405.75278000000003</c:v>
                </c:pt>
                <c:pt idx="9" formatCode="#,##0">
                  <c:v>362.85799999999995</c:v>
                </c:pt>
                <c:pt idx="10" formatCode="#,##0">
                  <c:v>352.339</c:v>
                </c:pt>
                <c:pt idx="11" formatCode="#,##0">
                  <c:v>290.68399999999997</c:v>
                </c:pt>
                <c:pt idx="12" formatCode="#,##0">
                  <c:v>254.58779799999999</c:v>
                </c:pt>
                <c:pt idx="13" formatCode="#,##0">
                  <c:v>308.578171</c:v>
                </c:pt>
              </c:numCache>
            </c:numRef>
          </c:val>
        </c:ser>
        <c:ser>
          <c:idx val="1"/>
          <c:order val="1"/>
          <c:tx>
            <c:strRef>
              <c:f>Data!$C$222</c:f>
              <c:strCache>
                <c:ptCount val="1"/>
                <c:pt idx="0">
                  <c:v>Επενδύσεις για άδειες </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Data!$D$220:$Q$220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Data!$D$222:$Q$222</c:f>
              <c:numCache>
                <c:formatCode>General</c:formatCode>
                <c:ptCount val="14"/>
                <c:pt idx="0">
                  <c:v>441</c:v>
                </c:pt>
                <c:pt idx="10">
                  <c:v>380</c:v>
                </c:pt>
                <c:pt idx="13">
                  <c:v>381</c:v>
                </c:pt>
              </c:numCache>
            </c:numRef>
          </c:val>
        </c:ser>
        <c:dLbls>
          <c:showLegendKey val="0"/>
          <c:showVal val="0"/>
          <c:showCatName val="0"/>
          <c:showSerName val="0"/>
          <c:showPercent val="0"/>
          <c:showBubbleSize val="0"/>
        </c:dLbls>
        <c:gapWidth val="72"/>
        <c:overlap val="100"/>
        <c:axId val="263602416"/>
        <c:axId val="263602800"/>
      </c:barChart>
      <c:catAx>
        <c:axId val="263602416"/>
        <c:scaling>
          <c:orientation val="minMax"/>
        </c:scaling>
        <c:delete val="0"/>
        <c:axPos val="b"/>
        <c:numFmt formatCode="General" sourceLinked="1"/>
        <c:majorTickMark val="out"/>
        <c:minorTickMark val="none"/>
        <c:tickLblPos val="nextTo"/>
        <c:crossAx val="263602800"/>
        <c:crosses val="autoZero"/>
        <c:auto val="1"/>
        <c:lblAlgn val="ctr"/>
        <c:lblOffset val="100"/>
        <c:noMultiLvlLbl val="0"/>
      </c:catAx>
      <c:valAx>
        <c:axId val="263602800"/>
        <c:scaling>
          <c:orientation val="minMax"/>
        </c:scaling>
        <c:delete val="0"/>
        <c:axPos val="l"/>
        <c:numFmt formatCode="0" sourceLinked="1"/>
        <c:majorTickMark val="out"/>
        <c:minorTickMark val="none"/>
        <c:tickLblPos val="nextTo"/>
        <c:crossAx val="263602416"/>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sz="1100"/>
              <a:t>Ετήσια χρήση δεδομένων</a:t>
            </a:r>
            <a:r>
              <a:rPr lang="el-GR" sz="1100" baseline="0"/>
              <a:t> </a:t>
            </a:r>
            <a:r>
              <a:rPr lang="en-US" sz="1100" baseline="0"/>
              <a:t>GB </a:t>
            </a:r>
            <a:r>
              <a:rPr lang="el-GR" sz="1100"/>
              <a:t>ανά συνδρομητή </a:t>
            </a:r>
            <a:endParaRPr lang="en-US" sz="1100"/>
          </a:p>
        </c:rich>
      </c:tx>
      <c:layout/>
      <c:overlay val="0"/>
    </c:title>
    <c:autoTitleDeleted val="0"/>
    <c:plotArea>
      <c:layout/>
      <c:lineChart>
        <c:grouping val="standard"/>
        <c:varyColors val="0"/>
        <c:ser>
          <c:idx val="1"/>
          <c:order val="0"/>
          <c:tx>
            <c:strRef>
              <c:f>'Scenaria 2'!$C$23</c:f>
              <c:strCache>
                <c:ptCount val="1"/>
                <c:pt idx="0">
                  <c:v>Ευρώπη</c:v>
                </c:pt>
              </c:strCache>
            </c:strRef>
          </c:tx>
          <c:spPr>
            <a:ln>
              <a:solidFill>
                <a:srgbClr val="FF0000"/>
              </a:solidFill>
            </a:ln>
          </c:spPr>
          <c:marker>
            <c:spPr>
              <a:solidFill>
                <a:srgbClr val="FF0000"/>
              </a:solidFill>
              <a:ln>
                <a:solidFill>
                  <a:srgbClr val="FF0000"/>
                </a:solidFill>
              </a:ln>
            </c:spPr>
          </c:marker>
          <c:dLbls>
            <c:dLbl>
              <c:idx val="0"/>
              <c:layout>
                <c:manualLayout>
                  <c:x val="-3.9627039627039645E-2"/>
                  <c:y val="-5.4901960784313704E-2"/>
                </c:manualLayout>
              </c:layout>
              <c:numFmt formatCode="#,##0.0" sourceLinked="0"/>
              <c:spPr/>
              <c:txPr>
                <a:bodyPr/>
                <a:lstStyle/>
                <a:p>
                  <a:pPr>
                    <a:defRPr/>
                  </a:pPr>
                  <a:endParaRPr lang="el-G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'Scenaria 2'!$E$22:$J$22</c:f>
              <c:numCache>
                <c:formatCode>General</c:formatCode>
                <c:ptCount val="6"/>
                <c:pt idx="0">
                  <c:v>2014</c:v>
                </c:pt>
                <c:pt idx="1">
                  <c:v>2015</c:v>
                </c:pt>
                <c:pt idx="2">
                  <c:v>2016</c:v>
                </c:pt>
                <c:pt idx="3">
                  <c:v>2017</c:v>
                </c:pt>
                <c:pt idx="4">
                  <c:v>2018</c:v>
                </c:pt>
                <c:pt idx="5">
                  <c:v>2019</c:v>
                </c:pt>
              </c:numCache>
            </c:numRef>
          </c:cat>
          <c:val>
            <c:numRef>
              <c:f>'Scenaria 2'!$E$23:$J$23</c:f>
              <c:numCache>
                <c:formatCode>0.000</c:formatCode>
                <c:ptCount val="6"/>
                <c:pt idx="0">
                  <c:v>3.4171344961840582</c:v>
                </c:pt>
                <c:pt idx="1">
                  <c:v>4.6587299883666908</c:v>
                </c:pt>
                <c:pt idx="2">
                  <c:v>6.2848904560041197</c:v>
                </c:pt>
                <c:pt idx="3">
                  <c:v>8.4494418892782708</c:v>
                </c:pt>
                <c:pt idx="4">
                  <c:v>11.449048697825686</c:v>
                </c:pt>
                <c:pt idx="5">
                  <c:v>15.41556173037374</c:v>
                </c:pt>
              </c:numCache>
            </c:numRef>
          </c:val>
          <c:smooth val="0"/>
        </c:ser>
        <c:ser>
          <c:idx val="2"/>
          <c:order val="1"/>
          <c:tx>
            <c:strRef>
              <c:f>'Scenaria 2'!$C$24</c:f>
              <c:strCache>
                <c:ptCount val="1"/>
                <c:pt idx="0">
                  <c:v>Ελλάδα-Σεναριο Α</c:v>
                </c:pt>
              </c:strCache>
            </c:strRef>
          </c:tx>
          <c:spPr>
            <a:ln>
              <a:solidFill>
                <a:srgbClr val="00B0F0"/>
              </a:solidFill>
            </a:ln>
          </c:spPr>
          <c:marker>
            <c:spPr>
              <a:solidFill>
                <a:srgbClr val="00B0F0"/>
              </a:solidFill>
              <a:ln>
                <a:solidFill>
                  <a:srgbClr val="00B0F0"/>
                </a:solidFill>
              </a:ln>
            </c:spPr>
          </c:marker>
          <c:dLbls>
            <c:dLbl>
              <c:idx val="5"/>
              <c:layout/>
              <c:showLegendKey val="0"/>
              <c:showVal val="1"/>
              <c:showCatName val="0"/>
              <c:showSerName val="0"/>
              <c:showPercent val="0"/>
              <c:showBubbleSize val="0"/>
              <c:extLst>
                <c:ext xmlns:c15="http://schemas.microsoft.com/office/drawing/2012/chart" uri="{CE6537A1-D6FC-4f65-9D91-7224C49458BB}">
                  <c15:layout/>
                </c:ext>
              </c:extLst>
            </c:dLbl>
            <c:dLbl>
              <c:idx val="6"/>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'Scenaria 2'!$E$22:$J$22</c:f>
              <c:numCache>
                <c:formatCode>General</c:formatCode>
                <c:ptCount val="6"/>
                <c:pt idx="0">
                  <c:v>2014</c:v>
                </c:pt>
                <c:pt idx="1">
                  <c:v>2015</c:v>
                </c:pt>
                <c:pt idx="2">
                  <c:v>2016</c:v>
                </c:pt>
                <c:pt idx="3">
                  <c:v>2017</c:v>
                </c:pt>
                <c:pt idx="4">
                  <c:v>2018</c:v>
                </c:pt>
                <c:pt idx="5">
                  <c:v>2019</c:v>
                </c:pt>
              </c:numCache>
            </c:numRef>
          </c:cat>
          <c:val>
            <c:numRef>
              <c:f>'Scenaria 2'!$E$24:$J$24</c:f>
              <c:numCache>
                <c:formatCode>0.000</c:formatCode>
                <c:ptCount val="6"/>
                <c:pt idx="0">
                  <c:v>1.1630119277824367</c:v>
                </c:pt>
                <c:pt idx="1">
                  <c:v>1.4861084664914355</c:v>
                </c:pt>
                <c:pt idx="2">
                  <c:v>1.8989645088065421</c:v>
                </c:pt>
                <c:pt idx="3">
                  <c:v>2.4265161574783702</c:v>
                </c:pt>
                <c:pt idx="4">
                  <c:v>3.1006270181447806</c:v>
                </c:pt>
                <c:pt idx="5">
                  <c:v>3.9620127300698131</c:v>
                </c:pt>
              </c:numCache>
            </c:numRef>
          </c:val>
          <c:smooth val="0"/>
        </c:ser>
        <c:ser>
          <c:idx val="3"/>
          <c:order val="2"/>
          <c:tx>
            <c:strRef>
              <c:f>'Scenaria 2'!$C$25</c:f>
              <c:strCache>
                <c:ptCount val="1"/>
                <c:pt idx="0">
                  <c:v>Ελλάδα-Σεναριο Β</c:v>
                </c:pt>
              </c:strCache>
            </c:strRef>
          </c:tx>
          <c:spPr>
            <a:ln>
              <a:solidFill>
                <a:srgbClr val="0070C0"/>
              </a:solidFill>
            </a:ln>
          </c:spPr>
          <c:marker>
            <c:spPr>
              <a:solidFill>
                <a:srgbClr val="0070C0"/>
              </a:solidFill>
              <a:ln>
                <a:solidFill>
                  <a:srgbClr val="0070C0"/>
                </a:solidFill>
              </a:ln>
            </c:spPr>
          </c:marker>
          <c:dLbls>
            <c:dLbl>
              <c:idx val="5"/>
              <c:layout>
                <c:manualLayout>
                  <c:x val="-4.1297935103244837E-2"/>
                  <c:y val="-5.49019607843137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1958041958042022E-2"/>
                  <c:y val="-5.4901960784313704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'Scenaria 2'!$E$22:$J$22</c:f>
              <c:numCache>
                <c:formatCode>General</c:formatCode>
                <c:ptCount val="6"/>
                <c:pt idx="0">
                  <c:v>2014</c:v>
                </c:pt>
                <c:pt idx="1">
                  <c:v>2015</c:v>
                </c:pt>
                <c:pt idx="2">
                  <c:v>2016</c:v>
                </c:pt>
                <c:pt idx="3">
                  <c:v>2017</c:v>
                </c:pt>
                <c:pt idx="4">
                  <c:v>2018</c:v>
                </c:pt>
                <c:pt idx="5">
                  <c:v>2019</c:v>
                </c:pt>
              </c:numCache>
            </c:numRef>
          </c:cat>
          <c:val>
            <c:numRef>
              <c:f>'Scenaria 2'!$E$25:$J$25</c:f>
              <c:numCache>
                <c:formatCode>0.000</c:formatCode>
                <c:ptCount val="6"/>
                <c:pt idx="0">
                  <c:v>1.1630119277824367</c:v>
                </c:pt>
                <c:pt idx="1">
                  <c:v>1.5855853935040296</c:v>
                </c:pt>
                <c:pt idx="2">
                  <c:v>2.1390444459535476</c:v>
                </c:pt>
                <c:pt idx="3">
                  <c:v>2.8757433198221656</c:v>
                </c:pt>
                <c:pt idx="4">
                  <c:v>3.8966508962999957</c:v>
                </c:pt>
                <c:pt idx="5">
                  <c:v>5.2466422336937608</c:v>
                </c:pt>
              </c:numCache>
            </c:numRef>
          </c:val>
          <c:smooth val="0"/>
        </c:ser>
        <c:ser>
          <c:idx val="4"/>
          <c:order val="3"/>
          <c:tx>
            <c:strRef>
              <c:f>'Scenaria 2'!$C$26</c:f>
              <c:strCache>
                <c:ptCount val="1"/>
                <c:pt idx="0">
                  <c:v>Ελλάδα-Σεναριο Γ</c:v>
                </c:pt>
              </c:strCache>
            </c:strRef>
          </c:tx>
          <c:spPr>
            <a:ln>
              <a:solidFill>
                <a:srgbClr val="002060"/>
              </a:solidFill>
            </a:ln>
          </c:spPr>
          <c:marker>
            <c:spPr>
              <a:solidFill>
                <a:srgbClr val="002060"/>
              </a:solidFill>
              <a:ln>
                <a:solidFill>
                  <a:srgbClr val="002060"/>
                </a:solidFill>
              </a:ln>
            </c:spPr>
          </c:marker>
          <c:dLbls>
            <c:dLbl>
              <c:idx val="0"/>
              <c:layout>
                <c:manualLayout>
                  <c:x val="-4.1958041958042022E-2"/>
                  <c:y val="-2.35294117647058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4247787610619468E-2"/>
                  <c:y val="-5.49019607843137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289044289044288E-2"/>
                  <c:y val="-5.4901960784313732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'Scenaria 2'!$E$22:$J$22</c:f>
              <c:numCache>
                <c:formatCode>General</c:formatCode>
                <c:ptCount val="6"/>
                <c:pt idx="0">
                  <c:v>2014</c:v>
                </c:pt>
                <c:pt idx="1">
                  <c:v>2015</c:v>
                </c:pt>
                <c:pt idx="2">
                  <c:v>2016</c:v>
                </c:pt>
                <c:pt idx="3">
                  <c:v>2017</c:v>
                </c:pt>
                <c:pt idx="4">
                  <c:v>2018</c:v>
                </c:pt>
                <c:pt idx="5">
                  <c:v>2019</c:v>
                </c:pt>
              </c:numCache>
            </c:numRef>
          </c:cat>
          <c:val>
            <c:numRef>
              <c:f>'Scenaria 2'!$E$26:$J$26</c:f>
              <c:numCache>
                <c:formatCode>0.000</c:formatCode>
                <c:ptCount val="6"/>
                <c:pt idx="0">
                  <c:v>1.1630119277824367</c:v>
                </c:pt>
                <c:pt idx="1">
                  <c:v>1.9501104341320181</c:v>
                </c:pt>
                <c:pt idx="2">
                  <c:v>3.2698982826098519</c:v>
                </c:pt>
                <c:pt idx="3">
                  <c:v>5.482886810650756</c:v>
                </c:pt>
                <c:pt idx="4">
                  <c:v>9.1935727598273171</c:v>
                </c:pt>
                <c:pt idx="5">
                  <c:v>15.415561730373742</c:v>
                </c:pt>
              </c:numCache>
            </c:numRef>
          </c:val>
          <c:smooth val="0"/>
        </c:ser>
        <c:dLbls>
          <c:showLegendKey val="0"/>
          <c:showVal val="0"/>
          <c:showCatName val="0"/>
          <c:showSerName val="0"/>
          <c:showPercent val="0"/>
          <c:showBubbleSize val="0"/>
        </c:dLbls>
        <c:marker val="1"/>
        <c:smooth val="0"/>
        <c:axId val="6543608"/>
        <c:axId val="263780632"/>
      </c:lineChart>
      <c:catAx>
        <c:axId val="6543608"/>
        <c:scaling>
          <c:orientation val="minMax"/>
        </c:scaling>
        <c:delete val="0"/>
        <c:axPos val="b"/>
        <c:numFmt formatCode="General" sourceLinked="1"/>
        <c:majorTickMark val="out"/>
        <c:minorTickMark val="none"/>
        <c:tickLblPos val="nextTo"/>
        <c:crossAx val="263780632"/>
        <c:crosses val="autoZero"/>
        <c:auto val="1"/>
        <c:lblAlgn val="ctr"/>
        <c:lblOffset val="100"/>
        <c:noMultiLvlLbl val="0"/>
      </c:catAx>
      <c:valAx>
        <c:axId val="263780632"/>
        <c:scaling>
          <c:orientation val="minMax"/>
        </c:scaling>
        <c:delete val="0"/>
        <c:axPos val="l"/>
        <c:numFmt formatCode="0" sourceLinked="0"/>
        <c:majorTickMark val="out"/>
        <c:minorTickMark val="none"/>
        <c:tickLblPos val="nextTo"/>
        <c:crossAx val="654360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sz="1100"/>
              <a:t>Επίδραση</a:t>
            </a:r>
            <a:r>
              <a:rPr lang="el-GR" sz="1100" baseline="0"/>
              <a:t> στο ΑΕΠ το 2019 από την αύξηση της χρήσης δεδομένων</a:t>
            </a:r>
            <a:endParaRPr lang="en-US" sz="1100"/>
          </a:p>
        </c:rich>
      </c:tx>
      <c:layout/>
      <c:overlay val="0"/>
    </c:title>
    <c:autoTitleDeleted val="0"/>
    <c:plotArea>
      <c:layout/>
      <c:barChart>
        <c:barDir val="col"/>
        <c:grouping val="clustered"/>
        <c:varyColors val="0"/>
        <c:ser>
          <c:idx val="0"/>
          <c:order val="0"/>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'Scenaria 2'!$C$33:$C$35</c:f>
              <c:strCache>
                <c:ptCount val="3"/>
                <c:pt idx="0">
                  <c:v>Σεναριο Α</c:v>
                </c:pt>
                <c:pt idx="1">
                  <c:v>Σεναριο Β</c:v>
                </c:pt>
                <c:pt idx="2">
                  <c:v>Σεναριο Γ</c:v>
                </c:pt>
              </c:strCache>
            </c:strRef>
          </c:cat>
          <c:val>
            <c:numRef>
              <c:f>'Scenaria 2'!$J$33:$J$35</c:f>
              <c:numCache>
                <c:formatCode>0.0%</c:formatCode>
                <c:ptCount val="3"/>
                <c:pt idx="0">
                  <c:v>8.841838112878234E-3</c:v>
                </c:pt>
                <c:pt idx="1">
                  <c:v>1.086764261744648E-2</c:v>
                </c:pt>
                <c:pt idx="2">
                  <c:v>1.8642248314131523E-2</c:v>
                </c:pt>
              </c:numCache>
            </c:numRef>
          </c:val>
        </c:ser>
        <c:dLbls>
          <c:showLegendKey val="0"/>
          <c:showVal val="0"/>
          <c:showCatName val="0"/>
          <c:showSerName val="0"/>
          <c:showPercent val="0"/>
          <c:showBubbleSize val="0"/>
        </c:dLbls>
        <c:gapWidth val="150"/>
        <c:axId val="263818328"/>
        <c:axId val="263831328"/>
      </c:barChart>
      <c:catAx>
        <c:axId val="263818328"/>
        <c:scaling>
          <c:orientation val="minMax"/>
        </c:scaling>
        <c:delete val="0"/>
        <c:axPos val="b"/>
        <c:numFmt formatCode="General" sourceLinked="0"/>
        <c:majorTickMark val="out"/>
        <c:minorTickMark val="none"/>
        <c:tickLblPos val="nextTo"/>
        <c:crossAx val="263831328"/>
        <c:crosses val="autoZero"/>
        <c:auto val="1"/>
        <c:lblAlgn val="ctr"/>
        <c:lblOffset val="100"/>
        <c:noMultiLvlLbl val="0"/>
      </c:catAx>
      <c:valAx>
        <c:axId val="263831328"/>
        <c:scaling>
          <c:orientation val="minMax"/>
        </c:scaling>
        <c:delete val="0"/>
        <c:axPos val="l"/>
        <c:numFmt formatCode="0.0%" sourceLinked="1"/>
        <c:majorTickMark val="out"/>
        <c:minorTickMark val="none"/>
        <c:tickLblPos val="nextTo"/>
        <c:crossAx val="263818328"/>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sz="1100"/>
              <a:t>Επίδραση</a:t>
            </a:r>
            <a:r>
              <a:rPr lang="el-GR" sz="1100" baseline="0"/>
              <a:t> στα δημόσια έσοδα σε εκ. € το 2019 από την αύξηση της χρήσης δεδομένων</a:t>
            </a:r>
            <a:endParaRPr lang="en-US" sz="1100"/>
          </a:p>
        </c:rich>
      </c:tx>
      <c:layout/>
      <c:overlay val="0"/>
    </c:title>
    <c:autoTitleDeleted val="0"/>
    <c:plotArea>
      <c:layout/>
      <c:barChart>
        <c:barDir val="col"/>
        <c:grouping val="clustered"/>
        <c:varyColors val="0"/>
        <c:ser>
          <c:idx val="0"/>
          <c:order val="0"/>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'Scenaria 2'!$C$33:$C$35</c:f>
              <c:strCache>
                <c:ptCount val="3"/>
                <c:pt idx="0">
                  <c:v>Σεναριο Α</c:v>
                </c:pt>
                <c:pt idx="1">
                  <c:v>Σεναριο Β</c:v>
                </c:pt>
                <c:pt idx="2">
                  <c:v>Σεναριο Γ</c:v>
                </c:pt>
              </c:strCache>
            </c:strRef>
          </c:cat>
          <c:val>
            <c:numRef>
              <c:f>'Scenaria 2'!$J$41:$J$43</c:f>
              <c:numCache>
                <c:formatCode>#,##0\ ;\(#,##0\);\–\ </c:formatCode>
                <c:ptCount val="3"/>
                <c:pt idx="0">
                  <c:v>719.59928458790284</c:v>
                </c:pt>
                <c:pt idx="1">
                  <c:v>884.47082527795669</c:v>
                </c:pt>
                <c:pt idx="2">
                  <c:v>1517.2126404825331</c:v>
                </c:pt>
              </c:numCache>
            </c:numRef>
          </c:val>
        </c:ser>
        <c:dLbls>
          <c:showLegendKey val="0"/>
          <c:showVal val="0"/>
          <c:showCatName val="0"/>
          <c:showSerName val="0"/>
          <c:showPercent val="0"/>
          <c:showBubbleSize val="0"/>
        </c:dLbls>
        <c:gapWidth val="150"/>
        <c:axId val="263811376"/>
        <c:axId val="263919704"/>
      </c:barChart>
      <c:catAx>
        <c:axId val="263811376"/>
        <c:scaling>
          <c:orientation val="minMax"/>
        </c:scaling>
        <c:delete val="0"/>
        <c:axPos val="b"/>
        <c:numFmt formatCode="General" sourceLinked="0"/>
        <c:majorTickMark val="out"/>
        <c:minorTickMark val="none"/>
        <c:tickLblPos val="nextTo"/>
        <c:crossAx val="263919704"/>
        <c:crosses val="autoZero"/>
        <c:auto val="1"/>
        <c:lblAlgn val="ctr"/>
        <c:lblOffset val="100"/>
        <c:noMultiLvlLbl val="0"/>
      </c:catAx>
      <c:valAx>
        <c:axId val="263919704"/>
        <c:scaling>
          <c:orientation val="minMax"/>
        </c:scaling>
        <c:delete val="0"/>
        <c:axPos val="l"/>
        <c:numFmt formatCode="#,##0\ ;\(#,##0\);\–\ " sourceLinked="1"/>
        <c:majorTickMark val="out"/>
        <c:minorTickMark val="none"/>
        <c:tickLblPos val="nextTo"/>
        <c:crossAx val="263811376"/>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A0773-7A2B-43A3-B179-64400E74AFFD}" type="datetimeFigureOut">
              <a:rPr lang="en-US" smtClean="0"/>
              <a:pPr/>
              <a:t>5/6/2015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2264D-CB7B-48E5-BFFD-822F54FF67DC}" type="slidenum">
              <a:rPr lang="en-US" smtClean="0"/>
              <a:pPr/>
              <a:t>‹#›</a:t>
            </a:fld>
            <a:endParaRPr lang="en-US"/>
          </a:p>
        </p:txBody>
      </p:sp>
    </p:spTree>
    <p:extLst>
      <p:ext uri="{BB962C8B-B14F-4D97-AF65-F5344CB8AC3E}">
        <p14:creationId xmlns:p14="http://schemas.microsoft.com/office/powerpoint/2010/main" val="267841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a:t>
            </a:fld>
            <a:endParaRPr lang="en-US"/>
          </a:p>
        </p:txBody>
      </p:sp>
    </p:spTree>
    <p:extLst>
      <p:ext uri="{BB962C8B-B14F-4D97-AF65-F5344CB8AC3E}">
        <p14:creationId xmlns:p14="http://schemas.microsoft.com/office/powerpoint/2010/main" val="289501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25</a:t>
            </a:fld>
            <a:endParaRPr lang="en-US"/>
          </a:p>
        </p:txBody>
      </p:sp>
    </p:spTree>
    <p:extLst>
      <p:ext uri="{BB962C8B-B14F-4D97-AF65-F5344CB8AC3E}">
        <p14:creationId xmlns:p14="http://schemas.microsoft.com/office/powerpoint/2010/main" val="96624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E72264D-CB7B-48E5-BFFD-822F54FF67DC}" type="slidenum">
              <a:rPr lang="en-US" smtClean="0"/>
              <a:pPr/>
              <a:t>7</a:t>
            </a:fld>
            <a:endParaRPr lang="en-US"/>
          </a:p>
        </p:txBody>
      </p:sp>
    </p:spTree>
    <p:extLst>
      <p:ext uri="{BB962C8B-B14F-4D97-AF65-F5344CB8AC3E}">
        <p14:creationId xmlns:p14="http://schemas.microsoft.com/office/powerpoint/2010/main" val="83466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18</a:t>
            </a:fld>
            <a:endParaRPr lang="en-US"/>
          </a:p>
        </p:txBody>
      </p:sp>
    </p:spTree>
    <p:extLst>
      <p:ext uri="{BB962C8B-B14F-4D97-AF65-F5344CB8AC3E}">
        <p14:creationId xmlns:p14="http://schemas.microsoft.com/office/powerpoint/2010/main" val="384618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19</a:t>
            </a:fld>
            <a:endParaRPr lang="en-US"/>
          </a:p>
        </p:txBody>
      </p:sp>
    </p:spTree>
    <p:extLst>
      <p:ext uri="{BB962C8B-B14F-4D97-AF65-F5344CB8AC3E}">
        <p14:creationId xmlns:p14="http://schemas.microsoft.com/office/powerpoint/2010/main" val="18232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20</a:t>
            </a:fld>
            <a:endParaRPr lang="en-US"/>
          </a:p>
        </p:txBody>
      </p:sp>
    </p:spTree>
    <p:extLst>
      <p:ext uri="{BB962C8B-B14F-4D97-AF65-F5344CB8AC3E}">
        <p14:creationId xmlns:p14="http://schemas.microsoft.com/office/powerpoint/2010/main" val="398324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21</a:t>
            </a:fld>
            <a:endParaRPr lang="en-US"/>
          </a:p>
        </p:txBody>
      </p:sp>
    </p:spTree>
    <p:extLst>
      <p:ext uri="{BB962C8B-B14F-4D97-AF65-F5344CB8AC3E}">
        <p14:creationId xmlns:p14="http://schemas.microsoft.com/office/powerpoint/2010/main" val="108965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22</a:t>
            </a:fld>
            <a:endParaRPr lang="en-US"/>
          </a:p>
        </p:txBody>
      </p:sp>
    </p:spTree>
    <p:extLst>
      <p:ext uri="{BB962C8B-B14F-4D97-AF65-F5344CB8AC3E}">
        <p14:creationId xmlns:p14="http://schemas.microsoft.com/office/powerpoint/2010/main" val="172036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l-GR" dirty="0" smtClean="0">
              <a:latin typeface="Calibri" pitchFamily="34" charset="0"/>
            </a:endParaRPr>
          </a:p>
        </p:txBody>
      </p:sp>
    </p:spTree>
    <p:extLst>
      <p:ext uri="{BB962C8B-B14F-4D97-AF65-F5344CB8AC3E}">
        <p14:creationId xmlns:p14="http://schemas.microsoft.com/office/powerpoint/2010/main" val="399022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24</a:t>
            </a:fld>
            <a:endParaRPr lang="en-US"/>
          </a:p>
        </p:txBody>
      </p:sp>
    </p:spTree>
    <p:extLst>
      <p:ext uri="{BB962C8B-B14F-4D97-AF65-F5344CB8AC3E}">
        <p14:creationId xmlns:p14="http://schemas.microsoft.com/office/powerpoint/2010/main" val="1802623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10" name="9 - Εικόνα" descr="ppt-cover-gr.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81000" y="1447800"/>
            <a:ext cx="8229600" cy="2667000"/>
          </a:xfrm>
        </p:spPr>
        <p:txBody>
          <a:bodyPr>
            <a:normAutofit/>
          </a:bodyPr>
          <a:lstStyle>
            <a:lvl1pPr marL="182880" indent="-182880">
              <a:lnSpc>
                <a:spcPct val="150000"/>
              </a:lnSpc>
              <a:spcBef>
                <a:spcPts val="0"/>
              </a:spcBef>
              <a:defRPr sz="1100" b="1">
                <a:solidFill>
                  <a:schemeClr val="tx1">
                    <a:lumMod val="75000"/>
                    <a:lumOff val="25000"/>
                  </a:schemeClr>
                </a:solidFill>
              </a:defRPr>
            </a:lvl1pPr>
          </a:lstStyle>
          <a:p>
            <a:pPr lvl="0"/>
            <a:r>
              <a:rPr lang="el-GR" dirty="0" smtClean="0"/>
              <a:t>Kλικ για επεξεργασία των στυλ του υποδείγματος</a:t>
            </a:r>
          </a:p>
        </p:txBody>
      </p:sp>
      <p:sp>
        <p:nvSpPr>
          <p:cNvPr id="7" name="5 - Θέση αριθμού διαφάνειας"/>
          <p:cNvSpPr>
            <a:spLocks noGrp="1"/>
          </p:cNvSpPr>
          <p:nvPr>
            <p:ph type="sldNum" sz="quarter" idx="4"/>
          </p:nvPr>
        </p:nvSpPr>
        <p:spPr>
          <a:xfrm>
            <a:off x="6858000" y="6356350"/>
            <a:ext cx="2133600" cy="365125"/>
          </a:xfrm>
          <a:prstGeom prst="rect">
            <a:avLst/>
          </a:prstGeom>
        </p:spPr>
        <p:txBody>
          <a:bodyPr/>
          <a:lstStyle>
            <a:lvl1pPr algn="r">
              <a:defRPr>
                <a:solidFill>
                  <a:schemeClr val="bg1"/>
                </a:solidFill>
              </a:defRPr>
            </a:lvl1pPr>
          </a:lstStyle>
          <a:p>
            <a:fld id="{BE9032B7-2B51-4C45-BE51-1EBDE0F399C6}"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81000" y="1447800"/>
            <a:ext cx="8229600" cy="2667000"/>
          </a:xfrm>
        </p:spPr>
        <p:txBody>
          <a:bodyPr>
            <a:normAutofit/>
          </a:bodyPr>
          <a:lstStyle>
            <a:lvl1pPr marL="0" indent="0">
              <a:lnSpc>
                <a:spcPct val="150000"/>
              </a:lnSpc>
              <a:spcBef>
                <a:spcPts val="0"/>
              </a:spcBef>
              <a:buNone/>
              <a:defRPr sz="1100" b="1">
                <a:solidFill>
                  <a:schemeClr val="tx1">
                    <a:lumMod val="75000"/>
                    <a:lumOff val="25000"/>
                  </a:schemeClr>
                </a:solidFill>
              </a:defRPr>
            </a:lvl1pPr>
          </a:lstStyle>
          <a:p>
            <a:pPr lvl="0"/>
            <a:r>
              <a:rPr lang="el-GR" dirty="0" smtClean="0"/>
              <a:t>Kλικ για επεξεργασία των στυλ του υποδείγματος</a:t>
            </a:r>
          </a:p>
        </p:txBody>
      </p:sp>
      <p:sp>
        <p:nvSpPr>
          <p:cNvPr id="7" name="5 - Θέση αριθμού διαφάνειας"/>
          <p:cNvSpPr>
            <a:spLocks noGrp="1"/>
          </p:cNvSpPr>
          <p:nvPr>
            <p:ph type="sldNum" sz="quarter" idx="4"/>
          </p:nvPr>
        </p:nvSpPr>
        <p:spPr>
          <a:xfrm>
            <a:off x="6858000" y="6356350"/>
            <a:ext cx="2133600" cy="365125"/>
          </a:xfrm>
          <a:prstGeom prst="rect">
            <a:avLst/>
          </a:prstGeom>
        </p:spPr>
        <p:txBody>
          <a:bodyPr/>
          <a:lstStyle>
            <a:lvl1pPr algn="r">
              <a:defRPr>
                <a:solidFill>
                  <a:schemeClr val="bg1"/>
                </a:solidFill>
              </a:defRPr>
            </a:lvl1pPr>
          </a:lstStyle>
          <a:p>
            <a:fld id="{BE9032B7-2B51-4C45-BE51-1EBDE0F399C6}" type="slidenum">
              <a:rPr lang="en-US" smtClean="0"/>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8" name="7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8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4" name="3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4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5/6/2015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4 - Εικόνα" descr="ppt-inside-gr.jpg"/>
          <p:cNvPicPr>
            <a:picLocks noChangeAspect="1"/>
          </p:cNvPicPr>
          <p:nvPr userDrawn="1"/>
        </p:nvPicPr>
        <p:blipFill>
          <a:blip r:embed="rId14" cstate="print"/>
          <a:stretch>
            <a:fillRect/>
          </a:stretch>
        </p:blipFill>
        <p:spPr>
          <a:xfrm>
            <a:off x="0" y="0"/>
            <a:ext cx="9144000" cy="6858000"/>
          </a:xfrm>
          <a:prstGeom prst="rect">
            <a:avLst/>
          </a:prstGeom>
        </p:spPr>
      </p:pic>
      <p:sp>
        <p:nvSpPr>
          <p:cNvPr id="2" name="1 - Θέση τίτλου"/>
          <p:cNvSpPr>
            <a:spLocks noGrp="1"/>
          </p:cNvSpPr>
          <p:nvPr>
            <p:ph type="title"/>
          </p:nvPr>
        </p:nvSpPr>
        <p:spPr>
          <a:xfrm>
            <a:off x="304800" y="228600"/>
            <a:ext cx="6934200" cy="838200"/>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n-US" dirty="0"/>
          </a:p>
        </p:txBody>
      </p:sp>
      <p:sp>
        <p:nvSpPr>
          <p:cNvPr id="3" name="2 - Θέση κειμένου"/>
          <p:cNvSpPr>
            <a:spLocks noGrp="1"/>
          </p:cNvSpPr>
          <p:nvPr>
            <p:ph type="body" idx="1"/>
          </p:nvPr>
        </p:nvSpPr>
        <p:spPr>
          <a:xfrm>
            <a:off x="381000" y="1447800"/>
            <a:ext cx="8229600" cy="990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50000"/>
              </a:lnSpc>
              <a:spcBef>
                <a:spcPts val="0"/>
              </a:spcBef>
              <a:spcAft>
                <a:spcPts val="0"/>
              </a:spcAft>
              <a:buClr>
                <a:srgbClr val="0070C0"/>
              </a:buClr>
              <a:buSzTx/>
              <a:buFont typeface="Arial" pitchFamily="34" charset="0"/>
              <a:buChar char="•"/>
              <a:tabLst/>
              <a:defRPr/>
            </a:pPr>
            <a:r>
              <a:rPr kumimoji="0" lang="el-GR" sz="1200" b="0" i="0" u="none" strike="noStrike" kern="1200" cap="none" spc="0" normalizeH="0" baseline="0" noProof="0" dirty="0" err="1" smtClean="0">
                <a:ln>
                  <a:noFill/>
                </a:ln>
                <a:solidFill>
                  <a:srgbClr val="828282"/>
                </a:solidFill>
                <a:effectLst/>
                <a:uLnTx/>
                <a:uFillTx/>
                <a:latin typeface="+mj-lt"/>
                <a:ea typeface="+mn-ea"/>
                <a:cs typeface="+mn-cs"/>
              </a:rPr>
              <a:t>Kλικ</a:t>
            </a:r>
            <a:r>
              <a:rPr kumimoji="0" lang="el-GR" sz="1200" b="0" i="0" u="none" strike="noStrike" kern="1200" cap="none" spc="0" normalizeH="0" baseline="0" noProof="0" dirty="0" smtClean="0">
                <a:ln>
                  <a:noFill/>
                </a:ln>
                <a:solidFill>
                  <a:srgbClr val="828282"/>
                </a:solidFill>
                <a:effectLst/>
                <a:uLnTx/>
                <a:uFillTx/>
                <a:latin typeface="+mj-lt"/>
                <a:ea typeface="+mn-ea"/>
                <a:cs typeface="+mn-cs"/>
              </a:rPr>
              <a:t> για επεξεργασία των στυλ του υποδείγματος</a:t>
            </a:r>
            <a:endParaRPr kumimoji="0" lang="en-US" sz="1200" b="0" i="0" u="none" strike="noStrike" kern="1200" cap="none" spc="0" normalizeH="0" baseline="0" noProof="0" dirty="0" smtClean="0">
              <a:ln>
                <a:noFill/>
              </a:ln>
              <a:solidFill>
                <a:srgbClr val="828282"/>
              </a:solidFill>
              <a:effectLst/>
              <a:uLnTx/>
              <a:uFillTx/>
              <a:latin typeface="+mj-lt"/>
              <a:ea typeface="+mn-ea"/>
              <a:cs typeface="+mn-cs"/>
            </a:endParaRPr>
          </a:p>
        </p:txBody>
      </p:sp>
      <p:sp>
        <p:nvSpPr>
          <p:cNvPr id="10" name="Slide Number Placeholder 5"/>
          <p:cNvSpPr txBox="1">
            <a:spLocks/>
          </p:cNvSpPr>
          <p:nvPr userDrawn="1"/>
        </p:nvSpPr>
        <p:spPr>
          <a:xfrm>
            <a:off x="6781800" y="6400800"/>
            <a:ext cx="2133600" cy="365125"/>
          </a:xfrm>
          <a:prstGeom prst="rect">
            <a:avLst/>
          </a:prstGeom>
        </p:spPr>
        <p:txBody>
          <a:bodyPr/>
          <a:lstStyle>
            <a:lvl1pPr algn="ctr">
              <a:buNone/>
              <a:defRPr>
                <a:solidFill>
                  <a:schemeClr val="bg1">
                    <a:lumMod val="50000"/>
                  </a:schemeClr>
                </a:solidFill>
                <a:latin typeface="Arial"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3D764-ADDD-4C44-95D1-F82D0DE0203B}" type="slidenum">
              <a:rPr kumimoji="0" lang="en-GB" sz="1500" b="0" i="0" u="none" strike="noStrike" kern="1200" cap="none" spc="0" normalizeH="0" baseline="0" noProof="0" smtClean="0">
                <a:ln>
                  <a:noFill/>
                </a:ln>
                <a:solidFill>
                  <a:schemeClr val="tx2">
                    <a:lumMod val="60000"/>
                    <a:lumOff val="40000"/>
                  </a:schemeClr>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dirty="0">
              <a:ln>
                <a:noFill/>
              </a:ln>
              <a:solidFill>
                <a:schemeClr val="tx2">
                  <a:lumMod val="60000"/>
                  <a:lumOff val="40000"/>
                </a:schemeClr>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xStyles>
    <p:titleStyle>
      <a:lvl1pPr algn="l" defTabSz="914400" rtl="0" eaLnBrk="1" latinLnBrk="0" hangingPunct="1">
        <a:spcBef>
          <a:spcPct val="0"/>
        </a:spcBef>
        <a:buNone/>
        <a:defRPr sz="2500" b="1" kern="1200">
          <a:solidFill>
            <a:srgbClr val="0070C0"/>
          </a:solidFill>
          <a:latin typeface="+mj-lt"/>
          <a:ea typeface="+mj-ea"/>
          <a:cs typeface="+mj-cs"/>
        </a:defRPr>
      </a:lvl1pPr>
    </p:titleStyle>
    <p:bodyStyle>
      <a:lvl1pPr marL="182880" marR="0" indent="-182880" algn="l" defTabSz="914400" rtl="0" eaLnBrk="1" fontAlgn="auto" latinLnBrk="0" hangingPunct="1">
        <a:lnSpc>
          <a:spcPct val="150000"/>
        </a:lnSpc>
        <a:spcBef>
          <a:spcPts val="0"/>
        </a:spcBef>
        <a:spcAft>
          <a:spcPts val="0"/>
        </a:spcAft>
        <a:buClr>
          <a:srgbClr val="0070C0"/>
        </a:buClr>
        <a:buSzTx/>
        <a:buFont typeface="Arial" pitchFamily="34" charset="0"/>
        <a:buChar char="•"/>
        <a:tabLst/>
        <a:defRPr sz="1200" b="1" kern="1200">
          <a:solidFill>
            <a:schemeClr val="tx1">
              <a:lumMod val="85000"/>
              <a:lumOff val="15000"/>
            </a:schemeClr>
          </a:solidFill>
          <a:latin typeface="+mj-lt"/>
          <a:ea typeface="+mn-ea"/>
          <a:cs typeface="+mn-cs"/>
        </a:defRPr>
      </a:lvl1pPr>
      <a:lvl2pPr marL="742950" indent="-28575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DCD8E-63F2-4DA5-A478-2DCC92C3215F}" type="datetimeFigureOut">
              <a:rPr lang="en-US" smtClean="0"/>
              <a:pPr/>
              <a:t>5/6/2015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947-4239-48F5-A051-444CB8372E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E4E69-F75F-4D45-92A6-F1A5FB6A7F18}" type="datetimeFigureOut">
              <a:rPr lang="en-US" smtClean="0"/>
              <a:pPr/>
              <a:t>5/6/2015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7A7A-79E8-4799-8A8C-9A1CB6A00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pt-cover-gr.jpg"/>
          <p:cNvPicPr>
            <a:picLocks noChangeAspect="1"/>
          </p:cNvPicPr>
          <p:nvPr/>
        </p:nvPicPr>
        <p:blipFill>
          <a:blip r:embed="rId3" cstate="print"/>
          <a:stretch>
            <a:fillRect/>
          </a:stretch>
        </p:blipFill>
        <p:spPr>
          <a:xfrm>
            <a:off x="0" y="0"/>
            <a:ext cx="9144000" cy="6858000"/>
          </a:xfrm>
          <a:prstGeom prst="rect">
            <a:avLst/>
          </a:prstGeom>
        </p:spPr>
      </p:pic>
      <p:sp>
        <p:nvSpPr>
          <p:cNvPr id="2" name="1 - Τίτλος"/>
          <p:cNvSpPr txBox="1">
            <a:spLocks/>
          </p:cNvSpPr>
          <p:nvPr/>
        </p:nvSpPr>
        <p:spPr>
          <a:xfrm>
            <a:off x="3289300" y="3810000"/>
            <a:ext cx="5854700" cy="1066800"/>
          </a:xfrm>
          <a:prstGeom prst="rect">
            <a:avLst/>
          </a:prstGeom>
        </p:spPr>
        <p:txBody>
          <a:bodyPr/>
          <a:lstStyle/>
          <a:p>
            <a:pPr>
              <a:spcBef>
                <a:spcPct val="0"/>
              </a:spcBef>
              <a:defRPr/>
            </a:pPr>
            <a:r>
              <a:rPr lang="el-GR" sz="2400" b="1" dirty="0">
                <a:solidFill>
                  <a:srgbClr val="0070C0"/>
                </a:solidFill>
                <a:latin typeface="+mj-lt"/>
                <a:ea typeface="Tahoma" pitchFamily="34" charset="0"/>
                <a:cs typeface="Tahoma" pitchFamily="34" charset="0"/>
              </a:rPr>
              <a:t>«H </a:t>
            </a:r>
            <a:r>
              <a:rPr lang="el-GR" sz="2400" b="1" dirty="0" smtClean="0">
                <a:solidFill>
                  <a:srgbClr val="0070C0"/>
                </a:solidFill>
                <a:latin typeface="+mj-lt"/>
                <a:ea typeface="Tahoma" pitchFamily="34" charset="0"/>
                <a:cs typeface="Tahoma" pitchFamily="34" charset="0"/>
              </a:rPr>
              <a:t>συμβολή </a:t>
            </a:r>
            <a:r>
              <a:rPr lang="el-GR" sz="2400" b="1" dirty="0">
                <a:solidFill>
                  <a:srgbClr val="0070C0"/>
                </a:solidFill>
                <a:latin typeface="+mj-lt"/>
                <a:ea typeface="Tahoma" pitchFamily="34" charset="0"/>
                <a:cs typeface="Tahoma" pitchFamily="34" charset="0"/>
              </a:rPr>
              <a:t>του Κλάδου των Κινητών Επικοινωνιών στην Ελληνική </a:t>
            </a:r>
            <a:r>
              <a:rPr lang="el-GR" sz="2400" b="1" dirty="0" smtClean="0">
                <a:solidFill>
                  <a:srgbClr val="0070C0"/>
                </a:solidFill>
                <a:latin typeface="+mj-lt"/>
                <a:ea typeface="Tahoma" pitchFamily="34" charset="0"/>
                <a:cs typeface="Tahoma" pitchFamily="34" charset="0"/>
              </a:rPr>
              <a:t>Οικονομία»</a:t>
            </a:r>
            <a:endParaRPr lang="el-GR" sz="2400" b="1" dirty="0">
              <a:solidFill>
                <a:srgbClr val="0070C0"/>
              </a:solidFill>
              <a:latin typeface="+mj-lt"/>
              <a:ea typeface="Tahoma" pitchFamily="34" charset="0"/>
              <a:cs typeface="Tahoma" pitchFamily="34" charset="0"/>
            </a:endParaRPr>
          </a:p>
          <a:p>
            <a:pPr>
              <a:spcBef>
                <a:spcPct val="0"/>
              </a:spcBef>
              <a:defRPr/>
            </a:pPr>
            <a:endParaRPr lang="el-GR" sz="2000" b="1" dirty="0" smtClean="0">
              <a:solidFill>
                <a:schemeClr val="tx1">
                  <a:lumMod val="65000"/>
                  <a:lumOff val="35000"/>
                </a:schemeClr>
              </a:solidFill>
              <a:latin typeface="+mj-lt"/>
              <a:ea typeface="Tahoma" pitchFamily="34" charset="0"/>
              <a:cs typeface="Tahoma" pitchFamily="34" charset="0"/>
            </a:endParaRPr>
          </a:p>
          <a:p>
            <a:pPr>
              <a:spcBef>
                <a:spcPct val="0"/>
              </a:spcBef>
              <a:defRPr/>
            </a:pPr>
            <a:endParaRPr lang="el-GR" sz="2000" b="1" dirty="0">
              <a:solidFill>
                <a:schemeClr val="tx1">
                  <a:lumMod val="65000"/>
                  <a:lumOff val="35000"/>
                </a:schemeClr>
              </a:solidFill>
              <a:latin typeface="+mj-lt"/>
              <a:ea typeface="Tahoma" pitchFamily="34" charset="0"/>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sz="2000" b="1" noProof="0" dirty="0" smtClean="0">
              <a:solidFill>
                <a:schemeClr val="tx1">
                  <a:lumMod val="65000"/>
                  <a:lumOff val="35000"/>
                </a:schemeClr>
              </a:solidFill>
              <a:latin typeface="+mj-lt"/>
              <a:ea typeface="Tahoma" pitchFamily="34" charset="0"/>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000" b="1" i="0" u="none" strike="noStrike" kern="1200" cap="none" spc="0" normalizeH="0" noProof="0" dirty="0" smtClean="0">
              <a:ln>
                <a:noFill/>
              </a:ln>
              <a:solidFill>
                <a:schemeClr val="tx1">
                  <a:lumMod val="65000"/>
                  <a:lumOff val="35000"/>
                </a:schemeClr>
              </a:solidFill>
              <a:effectLst/>
              <a:uLnTx/>
              <a:uFillTx/>
              <a:latin typeface="+mj-lt"/>
              <a:ea typeface="Tahoma" pitchFamily="34" charset="0"/>
              <a:cs typeface="Tahoma"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noProof="0" dirty="0" smtClean="0">
                <a:ln>
                  <a:noFill/>
                </a:ln>
                <a:solidFill>
                  <a:schemeClr val="tx1">
                    <a:lumMod val="65000"/>
                    <a:lumOff val="35000"/>
                  </a:schemeClr>
                </a:solidFill>
                <a:effectLst/>
                <a:uLnTx/>
                <a:uFillTx/>
                <a:latin typeface="+mj-lt"/>
                <a:ea typeface="+mj-ea"/>
                <a:cs typeface="+mj-cs"/>
              </a:rPr>
              <a:t> </a:t>
            </a:r>
            <a:endParaRPr kumimoji="0" lang="en-US" sz="20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4" name="Picture 3"/>
          <p:cNvPicPr/>
          <p:nvPr/>
        </p:nvPicPr>
        <p:blipFill>
          <a:blip r:embed="rId4" cstate="print"/>
          <a:srcRect/>
          <a:stretch>
            <a:fillRect/>
          </a:stretch>
        </p:blipFill>
        <p:spPr bwMode="auto">
          <a:xfrm>
            <a:off x="0" y="5867400"/>
            <a:ext cx="25146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1802"/>
            <a:ext cx="7200900" cy="838200"/>
          </a:xfrm>
        </p:spPr>
        <p:txBody>
          <a:bodyPr>
            <a:normAutofit/>
          </a:bodyPr>
          <a:lstStyle/>
          <a:p>
            <a:r>
              <a:rPr lang="en-US" sz="2200" dirty="0" smtClean="0"/>
              <a:t>T</a:t>
            </a:r>
            <a:r>
              <a:rPr lang="el-GR" sz="2200" dirty="0" smtClean="0"/>
              <a:t>ο </a:t>
            </a:r>
            <a:r>
              <a:rPr lang="en-US" sz="2200" dirty="0"/>
              <a:t>smartphone </a:t>
            </a:r>
            <a:r>
              <a:rPr lang="el-GR" sz="2200" dirty="0" smtClean="0"/>
              <a:t>αλλάζει την αγορά της τεχνολογίας</a:t>
            </a:r>
            <a:endParaRPr lang="el-GR" sz="2200" dirty="0"/>
          </a:p>
        </p:txBody>
      </p:sp>
      <p:sp>
        <p:nvSpPr>
          <p:cNvPr id="3" name="Content Placeholder 2"/>
          <p:cNvSpPr>
            <a:spLocks noGrp="1"/>
          </p:cNvSpPr>
          <p:nvPr>
            <p:ph idx="1"/>
          </p:nvPr>
        </p:nvSpPr>
        <p:spPr>
          <a:xfrm>
            <a:off x="381000" y="963679"/>
            <a:ext cx="8610600" cy="4648200"/>
          </a:xfrm>
        </p:spPr>
        <p:txBody>
          <a:bodyPr/>
          <a:lstStyle/>
          <a:p>
            <a:pPr>
              <a:lnSpc>
                <a:spcPct val="100000"/>
              </a:lnSpc>
            </a:pPr>
            <a:r>
              <a:rPr lang="el-GR" sz="1800" b="0" dirty="0">
                <a:solidFill>
                  <a:schemeClr val="tx1"/>
                </a:solidFill>
              </a:rPr>
              <a:t>Αυξάνεται </a:t>
            </a:r>
            <a:r>
              <a:rPr lang="el-GR" sz="1800" b="0" dirty="0" smtClean="0">
                <a:solidFill>
                  <a:schemeClr val="tx1"/>
                </a:solidFill>
              </a:rPr>
              <a:t>ραγδαία η διείσδυση των </a:t>
            </a:r>
            <a:r>
              <a:rPr lang="en-US" sz="1800" b="0" dirty="0" smtClean="0">
                <a:solidFill>
                  <a:schemeClr val="tx1"/>
                </a:solidFill>
              </a:rPr>
              <a:t>smartphones</a:t>
            </a:r>
            <a:r>
              <a:rPr lang="el-GR" sz="1800" b="0" dirty="0" smtClean="0">
                <a:solidFill>
                  <a:schemeClr val="tx1"/>
                </a:solidFill>
              </a:rPr>
              <a:t>. Έγκυρες προβλέψεις δείχνουν ότι τ</a:t>
            </a:r>
            <a:r>
              <a:rPr lang="en-US" sz="1800" b="0" dirty="0" smtClean="0">
                <a:solidFill>
                  <a:schemeClr val="tx1"/>
                </a:solidFill>
              </a:rPr>
              <a:t>o </a:t>
            </a:r>
            <a:r>
              <a:rPr lang="en-US" sz="1800" b="0" dirty="0">
                <a:solidFill>
                  <a:schemeClr val="tx1"/>
                </a:solidFill>
              </a:rPr>
              <a:t>2020, </a:t>
            </a:r>
            <a:r>
              <a:rPr lang="el-GR" sz="1800" b="0" dirty="0">
                <a:solidFill>
                  <a:schemeClr val="tx1"/>
                </a:solidFill>
              </a:rPr>
              <a:t>τ</a:t>
            </a:r>
            <a:r>
              <a:rPr lang="en-US" sz="1800" b="0" dirty="0">
                <a:solidFill>
                  <a:schemeClr val="tx1"/>
                </a:solidFill>
              </a:rPr>
              <a:t>o 80% </a:t>
            </a:r>
            <a:r>
              <a:rPr lang="el-GR" sz="1800" b="0" dirty="0">
                <a:solidFill>
                  <a:schemeClr val="tx1"/>
                </a:solidFill>
              </a:rPr>
              <a:t>του παγκόσμιου πληθυσμού θα είναι κάτοχος </a:t>
            </a:r>
            <a:r>
              <a:rPr lang="en-US" sz="1800" b="0" dirty="0" smtClean="0">
                <a:solidFill>
                  <a:schemeClr val="tx1"/>
                </a:solidFill>
              </a:rPr>
              <a:t>smartphone</a:t>
            </a:r>
            <a:r>
              <a:rPr lang="el-GR" sz="1800" b="0" dirty="0" smtClean="0">
                <a:solidFill>
                  <a:schemeClr val="tx1"/>
                </a:solidFill>
              </a:rPr>
              <a:t>.</a:t>
            </a:r>
          </a:p>
          <a:p>
            <a:pPr>
              <a:lnSpc>
                <a:spcPct val="100000"/>
              </a:lnSpc>
            </a:pPr>
            <a:r>
              <a:rPr lang="el-GR" sz="1800" b="0" dirty="0" smtClean="0">
                <a:solidFill>
                  <a:schemeClr val="tx1"/>
                </a:solidFill>
              </a:rPr>
              <a:t>Ήδη, εκτός από τις λειτουργίες που προσφέρει, το </a:t>
            </a:r>
            <a:r>
              <a:rPr lang="en-US" sz="1800" b="0" dirty="0" smtClean="0">
                <a:solidFill>
                  <a:schemeClr val="tx1"/>
                </a:solidFill>
              </a:rPr>
              <a:t>smartphone </a:t>
            </a:r>
            <a:r>
              <a:rPr lang="el-GR" sz="1800" b="0" dirty="0">
                <a:solidFill>
                  <a:schemeClr val="tx1"/>
                </a:solidFill>
              </a:rPr>
              <a:t>ως </a:t>
            </a:r>
            <a:r>
              <a:rPr lang="el-GR" sz="1800" b="0" dirty="0" smtClean="0">
                <a:solidFill>
                  <a:schemeClr val="tx1"/>
                </a:solidFill>
              </a:rPr>
              <a:t>πλατφόρμα θεωρείται νέο σημείο διανομής, στο οποίο μπορούν να τοποθετηθούν κλάδοι όπως το </a:t>
            </a:r>
            <a:r>
              <a:rPr lang="en-US" sz="1800" b="0" dirty="0" smtClean="0">
                <a:solidFill>
                  <a:schemeClr val="tx1"/>
                </a:solidFill>
              </a:rPr>
              <a:t>gaming.</a:t>
            </a:r>
            <a:r>
              <a:rPr lang="el-GR" sz="1800" b="0" dirty="0" smtClean="0">
                <a:solidFill>
                  <a:schemeClr val="tx1"/>
                </a:solidFill>
              </a:rPr>
              <a:t> </a:t>
            </a:r>
          </a:p>
          <a:p>
            <a:endParaRPr lang="el-GR" sz="1600" dirty="0" smtClean="0"/>
          </a:p>
          <a:p>
            <a:endParaRPr lang="el-GR" dirty="0"/>
          </a:p>
        </p:txBody>
      </p:sp>
      <p:cxnSp>
        <p:nvCxnSpPr>
          <p:cNvPr id="4" name="Straight Connector 3"/>
          <p:cNvCxnSpPr/>
          <p:nvPr/>
        </p:nvCxnSpPr>
        <p:spPr>
          <a:xfrm flipV="1">
            <a:off x="712304" y="5725180"/>
            <a:ext cx="6152322" cy="3832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00200" y="2847300"/>
            <a:ext cx="914400" cy="291619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F00"/>
              </a:solidFill>
            </a:endParaRPr>
          </a:p>
        </p:txBody>
      </p:sp>
      <p:sp>
        <p:nvSpPr>
          <p:cNvPr id="6" name="Rectangle 5"/>
          <p:cNvSpPr/>
          <p:nvPr/>
        </p:nvSpPr>
        <p:spPr>
          <a:xfrm>
            <a:off x="2743200" y="4103662"/>
            <a:ext cx="914400" cy="165983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F00"/>
              </a:solidFill>
            </a:endParaRPr>
          </a:p>
        </p:txBody>
      </p:sp>
      <p:cxnSp>
        <p:nvCxnSpPr>
          <p:cNvPr id="7" name="Straight Connector 6"/>
          <p:cNvCxnSpPr/>
          <p:nvPr/>
        </p:nvCxnSpPr>
        <p:spPr>
          <a:xfrm>
            <a:off x="1066800" y="2759432"/>
            <a:ext cx="0" cy="323266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2548" y="4327365"/>
            <a:ext cx="381000" cy="369332"/>
          </a:xfrm>
          <a:prstGeom prst="rect">
            <a:avLst/>
          </a:prstGeom>
          <a:noFill/>
        </p:spPr>
        <p:txBody>
          <a:bodyPr wrap="square" rtlCol="0">
            <a:spAutoFit/>
          </a:bodyPr>
          <a:lstStyle/>
          <a:p>
            <a:r>
              <a:rPr lang="en-US" dirty="0" smtClean="0"/>
              <a:t>3</a:t>
            </a:r>
            <a:endParaRPr lang="el-GR" dirty="0"/>
          </a:p>
        </p:txBody>
      </p:sp>
      <p:sp>
        <p:nvSpPr>
          <p:cNvPr id="9" name="TextBox 8"/>
          <p:cNvSpPr txBox="1"/>
          <p:nvPr/>
        </p:nvSpPr>
        <p:spPr>
          <a:xfrm>
            <a:off x="679174" y="4708365"/>
            <a:ext cx="381000" cy="369332"/>
          </a:xfrm>
          <a:prstGeom prst="rect">
            <a:avLst/>
          </a:prstGeom>
          <a:noFill/>
        </p:spPr>
        <p:txBody>
          <a:bodyPr wrap="square" rtlCol="0">
            <a:spAutoFit/>
          </a:bodyPr>
          <a:lstStyle/>
          <a:p>
            <a:r>
              <a:rPr lang="en-US" dirty="0" smtClean="0"/>
              <a:t>2</a:t>
            </a:r>
            <a:endParaRPr lang="el-GR" dirty="0"/>
          </a:p>
        </p:txBody>
      </p:sp>
      <p:sp>
        <p:nvSpPr>
          <p:cNvPr id="10" name="TextBox 9"/>
          <p:cNvSpPr txBox="1"/>
          <p:nvPr/>
        </p:nvSpPr>
        <p:spPr>
          <a:xfrm>
            <a:off x="685800" y="5089365"/>
            <a:ext cx="381000" cy="369332"/>
          </a:xfrm>
          <a:prstGeom prst="rect">
            <a:avLst/>
          </a:prstGeom>
          <a:noFill/>
        </p:spPr>
        <p:txBody>
          <a:bodyPr wrap="square" rtlCol="0">
            <a:spAutoFit/>
          </a:bodyPr>
          <a:lstStyle/>
          <a:p>
            <a:r>
              <a:rPr lang="en-US" dirty="0" smtClean="0"/>
              <a:t>1</a:t>
            </a:r>
            <a:endParaRPr lang="el-GR" dirty="0"/>
          </a:p>
        </p:txBody>
      </p:sp>
      <p:sp>
        <p:nvSpPr>
          <p:cNvPr id="11" name="TextBox 10"/>
          <p:cNvSpPr txBox="1"/>
          <p:nvPr/>
        </p:nvSpPr>
        <p:spPr>
          <a:xfrm>
            <a:off x="685800" y="5470365"/>
            <a:ext cx="381000" cy="369332"/>
          </a:xfrm>
          <a:prstGeom prst="rect">
            <a:avLst/>
          </a:prstGeom>
          <a:noFill/>
        </p:spPr>
        <p:txBody>
          <a:bodyPr wrap="square" rtlCol="0">
            <a:spAutoFit/>
          </a:bodyPr>
          <a:lstStyle/>
          <a:p>
            <a:r>
              <a:rPr lang="en-US" dirty="0" smtClean="0"/>
              <a:t>0</a:t>
            </a:r>
            <a:endParaRPr lang="el-GR" dirty="0"/>
          </a:p>
        </p:txBody>
      </p:sp>
      <p:sp>
        <p:nvSpPr>
          <p:cNvPr id="13" name="TextBox 12"/>
          <p:cNvSpPr txBox="1"/>
          <p:nvPr/>
        </p:nvSpPr>
        <p:spPr>
          <a:xfrm>
            <a:off x="1523999" y="5763497"/>
            <a:ext cx="1314428" cy="338554"/>
          </a:xfrm>
          <a:prstGeom prst="rect">
            <a:avLst/>
          </a:prstGeom>
          <a:noFill/>
        </p:spPr>
        <p:txBody>
          <a:bodyPr wrap="square" rtlCol="0">
            <a:spAutoFit/>
          </a:bodyPr>
          <a:lstStyle/>
          <a:p>
            <a:r>
              <a:rPr lang="en-US" sz="1600" b="1" dirty="0" smtClean="0">
                <a:solidFill>
                  <a:srgbClr val="C00000"/>
                </a:solidFill>
                <a:latin typeface="+mj-lt"/>
              </a:rPr>
              <a:t>Population</a:t>
            </a:r>
            <a:endParaRPr lang="el-GR" sz="1600" b="1" dirty="0">
              <a:solidFill>
                <a:srgbClr val="C00000"/>
              </a:solidFill>
              <a:latin typeface="+mj-lt"/>
            </a:endParaRPr>
          </a:p>
        </p:txBody>
      </p:sp>
      <p:sp>
        <p:nvSpPr>
          <p:cNvPr id="14" name="TextBox 13"/>
          <p:cNvSpPr txBox="1"/>
          <p:nvPr/>
        </p:nvSpPr>
        <p:spPr>
          <a:xfrm>
            <a:off x="2893943" y="5780998"/>
            <a:ext cx="958845" cy="338554"/>
          </a:xfrm>
          <a:prstGeom prst="rect">
            <a:avLst/>
          </a:prstGeom>
          <a:noFill/>
        </p:spPr>
        <p:txBody>
          <a:bodyPr wrap="square" rtlCol="0">
            <a:spAutoFit/>
          </a:bodyPr>
          <a:lstStyle/>
          <a:p>
            <a:r>
              <a:rPr lang="en-US" sz="1600" b="1" dirty="0" smtClean="0">
                <a:solidFill>
                  <a:srgbClr val="C00000"/>
                </a:solidFill>
                <a:latin typeface="+mj-lt"/>
              </a:rPr>
              <a:t>Mobile </a:t>
            </a:r>
            <a:endParaRPr lang="el-GR" sz="1600" b="1" dirty="0">
              <a:solidFill>
                <a:srgbClr val="C00000"/>
              </a:solidFill>
              <a:latin typeface="+mj-lt"/>
            </a:endParaRPr>
          </a:p>
        </p:txBody>
      </p:sp>
      <p:sp>
        <p:nvSpPr>
          <p:cNvPr id="17" name="Rectangle 16"/>
          <p:cNvSpPr/>
          <p:nvPr/>
        </p:nvSpPr>
        <p:spPr>
          <a:xfrm>
            <a:off x="3975238" y="3946366"/>
            <a:ext cx="914400" cy="180546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F00"/>
              </a:solidFill>
            </a:endParaRPr>
          </a:p>
        </p:txBody>
      </p:sp>
      <p:sp>
        <p:nvSpPr>
          <p:cNvPr id="18" name="Rectangle 17"/>
          <p:cNvSpPr/>
          <p:nvPr/>
        </p:nvSpPr>
        <p:spPr>
          <a:xfrm>
            <a:off x="5065644" y="4087095"/>
            <a:ext cx="914400" cy="166473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F00"/>
              </a:solidFill>
            </a:endParaRPr>
          </a:p>
        </p:txBody>
      </p:sp>
      <p:sp>
        <p:nvSpPr>
          <p:cNvPr id="19" name="TextBox 18"/>
          <p:cNvSpPr txBox="1"/>
          <p:nvPr/>
        </p:nvSpPr>
        <p:spPr>
          <a:xfrm>
            <a:off x="685800" y="3946365"/>
            <a:ext cx="381000" cy="369332"/>
          </a:xfrm>
          <a:prstGeom prst="rect">
            <a:avLst/>
          </a:prstGeom>
          <a:noFill/>
        </p:spPr>
        <p:txBody>
          <a:bodyPr wrap="square" rtlCol="0">
            <a:spAutoFit/>
          </a:bodyPr>
          <a:lstStyle/>
          <a:p>
            <a:r>
              <a:rPr lang="en-US" dirty="0" smtClean="0"/>
              <a:t>4</a:t>
            </a:r>
            <a:endParaRPr lang="el-GR" dirty="0"/>
          </a:p>
        </p:txBody>
      </p:sp>
      <p:sp>
        <p:nvSpPr>
          <p:cNvPr id="21" name="TextBox 20"/>
          <p:cNvSpPr txBox="1"/>
          <p:nvPr/>
        </p:nvSpPr>
        <p:spPr>
          <a:xfrm>
            <a:off x="4945547" y="5715098"/>
            <a:ext cx="1531453" cy="338554"/>
          </a:xfrm>
          <a:prstGeom prst="rect">
            <a:avLst/>
          </a:prstGeom>
          <a:noFill/>
        </p:spPr>
        <p:txBody>
          <a:bodyPr wrap="square" rtlCol="0">
            <a:spAutoFit/>
          </a:bodyPr>
          <a:lstStyle/>
          <a:p>
            <a:pPr algn="ctr"/>
            <a:r>
              <a:rPr lang="en-US" sz="1600" b="1" dirty="0" smtClean="0">
                <a:solidFill>
                  <a:srgbClr val="C00000"/>
                </a:solidFill>
                <a:latin typeface="+mj-lt"/>
              </a:rPr>
              <a:t>Smartphones</a:t>
            </a:r>
            <a:endParaRPr lang="el-GR" sz="1600" b="1" dirty="0">
              <a:solidFill>
                <a:srgbClr val="C00000"/>
              </a:solidFill>
              <a:latin typeface="+mj-lt"/>
            </a:endParaRPr>
          </a:p>
        </p:txBody>
      </p:sp>
      <p:sp>
        <p:nvSpPr>
          <p:cNvPr id="29" name="TextBox 28"/>
          <p:cNvSpPr txBox="1"/>
          <p:nvPr/>
        </p:nvSpPr>
        <p:spPr>
          <a:xfrm>
            <a:off x="3793377" y="5725180"/>
            <a:ext cx="1600730" cy="584775"/>
          </a:xfrm>
          <a:prstGeom prst="rect">
            <a:avLst/>
          </a:prstGeom>
          <a:noFill/>
        </p:spPr>
        <p:txBody>
          <a:bodyPr wrap="square" rtlCol="0">
            <a:spAutoFit/>
          </a:bodyPr>
          <a:lstStyle/>
          <a:p>
            <a:pPr algn="ctr"/>
            <a:r>
              <a:rPr lang="en-US" sz="1600" b="1" dirty="0" smtClean="0">
                <a:solidFill>
                  <a:srgbClr val="C00000"/>
                </a:solidFill>
                <a:latin typeface="+mj-lt"/>
              </a:rPr>
              <a:t>On line population </a:t>
            </a:r>
            <a:endParaRPr lang="el-GR" sz="1600" b="1" dirty="0">
              <a:solidFill>
                <a:srgbClr val="C00000"/>
              </a:solidFill>
              <a:latin typeface="+mj-lt"/>
            </a:endParaRPr>
          </a:p>
        </p:txBody>
      </p:sp>
      <p:sp>
        <p:nvSpPr>
          <p:cNvPr id="31" name="TextBox 30"/>
          <p:cNvSpPr txBox="1"/>
          <p:nvPr/>
        </p:nvSpPr>
        <p:spPr>
          <a:xfrm>
            <a:off x="685800" y="3565365"/>
            <a:ext cx="381000" cy="369332"/>
          </a:xfrm>
          <a:prstGeom prst="rect">
            <a:avLst/>
          </a:prstGeom>
          <a:noFill/>
        </p:spPr>
        <p:txBody>
          <a:bodyPr wrap="square" rtlCol="0">
            <a:spAutoFit/>
          </a:bodyPr>
          <a:lstStyle/>
          <a:p>
            <a:r>
              <a:rPr lang="en-US" dirty="0" smtClean="0"/>
              <a:t>5</a:t>
            </a:r>
            <a:endParaRPr lang="el-GR" dirty="0"/>
          </a:p>
        </p:txBody>
      </p:sp>
      <p:sp>
        <p:nvSpPr>
          <p:cNvPr id="32" name="TextBox 31"/>
          <p:cNvSpPr txBox="1"/>
          <p:nvPr/>
        </p:nvSpPr>
        <p:spPr>
          <a:xfrm>
            <a:off x="660952" y="3184365"/>
            <a:ext cx="381000" cy="369332"/>
          </a:xfrm>
          <a:prstGeom prst="rect">
            <a:avLst/>
          </a:prstGeom>
          <a:noFill/>
        </p:spPr>
        <p:txBody>
          <a:bodyPr wrap="square" rtlCol="0">
            <a:spAutoFit/>
          </a:bodyPr>
          <a:lstStyle/>
          <a:p>
            <a:r>
              <a:rPr lang="en-US" dirty="0" smtClean="0"/>
              <a:t>6</a:t>
            </a:r>
            <a:endParaRPr lang="el-GR" dirty="0"/>
          </a:p>
        </p:txBody>
      </p:sp>
      <p:sp>
        <p:nvSpPr>
          <p:cNvPr id="33" name="TextBox 32"/>
          <p:cNvSpPr txBox="1"/>
          <p:nvPr/>
        </p:nvSpPr>
        <p:spPr>
          <a:xfrm>
            <a:off x="667578" y="2847299"/>
            <a:ext cx="381000" cy="369332"/>
          </a:xfrm>
          <a:prstGeom prst="rect">
            <a:avLst/>
          </a:prstGeom>
          <a:noFill/>
        </p:spPr>
        <p:txBody>
          <a:bodyPr wrap="square" rtlCol="0">
            <a:spAutoFit/>
          </a:bodyPr>
          <a:lstStyle/>
          <a:p>
            <a:r>
              <a:rPr lang="en-US" dirty="0" smtClean="0"/>
              <a:t>7</a:t>
            </a:r>
            <a:endParaRPr lang="el-GR" dirty="0"/>
          </a:p>
        </p:txBody>
      </p:sp>
      <p:cxnSp>
        <p:nvCxnSpPr>
          <p:cNvPr id="35" name="Straight Connector 34"/>
          <p:cNvCxnSpPr/>
          <p:nvPr/>
        </p:nvCxnSpPr>
        <p:spPr>
          <a:xfrm flipH="1">
            <a:off x="1060174" y="4495800"/>
            <a:ext cx="579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60174" y="4087097"/>
            <a:ext cx="579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66800" y="3706097"/>
            <a:ext cx="579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66800" y="3325097"/>
            <a:ext cx="579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60174" y="2944097"/>
            <a:ext cx="579782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48400" y="5990102"/>
            <a:ext cx="2171700" cy="261610"/>
          </a:xfrm>
          <a:prstGeom prst="rect">
            <a:avLst/>
          </a:prstGeom>
          <a:noFill/>
        </p:spPr>
        <p:txBody>
          <a:bodyPr wrap="square" rtlCol="0">
            <a:spAutoFit/>
          </a:bodyPr>
          <a:lstStyle/>
          <a:p>
            <a:r>
              <a:rPr lang="en-US" sz="1100" dirty="0" smtClean="0"/>
              <a:t>Source: World Bank, GSMA</a:t>
            </a:r>
            <a:endParaRPr lang="el-GR" sz="1100" dirty="0"/>
          </a:p>
        </p:txBody>
      </p:sp>
    </p:spTree>
    <p:extLst>
      <p:ext uri="{BB962C8B-B14F-4D97-AF65-F5344CB8AC3E}">
        <p14:creationId xmlns:p14="http://schemas.microsoft.com/office/powerpoint/2010/main" val="41383883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a:t>
            </a:r>
            <a:r>
              <a:rPr lang="el-GR" sz="2000" dirty="0"/>
              <a:t>ο </a:t>
            </a:r>
            <a:r>
              <a:rPr lang="en-US" sz="2000" dirty="0"/>
              <a:t>smartphone </a:t>
            </a:r>
            <a:r>
              <a:rPr lang="el-GR" sz="2000" dirty="0"/>
              <a:t>αλλάζει την αγορά </a:t>
            </a:r>
            <a:r>
              <a:rPr lang="el-GR" sz="2000" dirty="0" smtClean="0"/>
              <a:t>της διαφήμισης</a:t>
            </a:r>
            <a:endParaRPr lang="el-GR" sz="2100" dirty="0"/>
          </a:p>
        </p:txBody>
      </p:sp>
      <p:sp>
        <p:nvSpPr>
          <p:cNvPr id="3" name="Content Placeholder 2"/>
          <p:cNvSpPr>
            <a:spLocks noGrp="1"/>
          </p:cNvSpPr>
          <p:nvPr>
            <p:ph idx="1"/>
          </p:nvPr>
        </p:nvSpPr>
        <p:spPr>
          <a:xfrm>
            <a:off x="357394" y="990600"/>
            <a:ext cx="8786606" cy="5345668"/>
          </a:xfrm>
        </p:spPr>
        <p:txBody>
          <a:bodyPr>
            <a:normAutofit/>
          </a:bodyPr>
          <a:lstStyle/>
          <a:p>
            <a:pPr>
              <a:lnSpc>
                <a:spcPct val="100000"/>
              </a:lnSpc>
            </a:pPr>
            <a:r>
              <a:rPr lang="el-GR" sz="1600" b="0" dirty="0" smtClean="0">
                <a:solidFill>
                  <a:schemeClr val="tx1"/>
                </a:solidFill>
              </a:rPr>
              <a:t>Η </a:t>
            </a:r>
            <a:r>
              <a:rPr lang="el-GR" sz="1600" b="0" dirty="0">
                <a:solidFill>
                  <a:schemeClr val="tx1"/>
                </a:solidFill>
              </a:rPr>
              <a:t>διαφήμιση στα </a:t>
            </a:r>
            <a:r>
              <a:rPr lang="en-US" sz="1600" b="0" dirty="0" smtClean="0">
                <a:solidFill>
                  <a:schemeClr val="tx1"/>
                </a:solidFill>
              </a:rPr>
              <a:t>smartphones </a:t>
            </a:r>
            <a:r>
              <a:rPr lang="el-GR" sz="1600" b="0" dirty="0">
                <a:solidFill>
                  <a:schemeClr val="tx1"/>
                </a:solidFill>
              </a:rPr>
              <a:t>καταλαμβάνει </a:t>
            </a:r>
            <a:r>
              <a:rPr lang="el-GR" sz="1600" b="0" dirty="0" smtClean="0">
                <a:solidFill>
                  <a:schemeClr val="tx1"/>
                </a:solidFill>
              </a:rPr>
              <a:t>τ</a:t>
            </a:r>
            <a:r>
              <a:rPr lang="en-US" sz="1600" b="0" dirty="0" smtClean="0">
                <a:solidFill>
                  <a:schemeClr val="tx1"/>
                </a:solidFill>
              </a:rPr>
              <a:t>o </a:t>
            </a:r>
            <a:r>
              <a:rPr lang="en-US" sz="1600" b="0" dirty="0">
                <a:solidFill>
                  <a:schemeClr val="tx1"/>
                </a:solidFill>
              </a:rPr>
              <a:t>68% </a:t>
            </a:r>
            <a:r>
              <a:rPr lang="el-GR" sz="1600" b="0" dirty="0" smtClean="0">
                <a:solidFill>
                  <a:schemeClr val="tx1"/>
                </a:solidFill>
              </a:rPr>
              <a:t>παγκοσμίως</a:t>
            </a:r>
            <a:r>
              <a:rPr lang="en-US" sz="1600" b="0" dirty="0" smtClean="0">
                <a:solidFill>
                  <a:schemeClr val="tx1"/>
                </a:solidFill>
              </a:rPr>
              <a:t> </a:t>
            </a:r>
            <a:r>
              <a:rPr lang="el-GR" sz="1600" b="0" dirty="0" smtClean="0">
                <a:solidFill>
                  <a:schemeClr val="tx1"/>
                </a:solidFill>
              </a:rPr>
              <a:t>στα Ψηφιακά ΜΜΕ. </a:t>
            </a:r>
            <a:endParaRPr lang="en-US" sz="1600" b="0" dirty="0" smtClean="0">
              <a:solidFill>
                <a:schemeClr val="tx1"/>
              </a:solidFill>
            </a:endParaRPr>
          </a:p>
          <a:p>
            <a:pPr>
              <a:lnSpc>
                <a:spcPct val="100000"/>
              </a:lnSpc>
            </a:pPr>
            <a:r>
              <a:rPr lang="el-GR" sz="1600" b="0" dirty="0" smtClean="0">
                <a:solidFill>
                  <a:schemeClr val="tx1"/>
                </a:solidFill>
              </a:rPr>
              <a:t>Ή </a:t>
            </a:r>
            <a:r>
              <a:rPr lang="el-GR" sz="1600" b="0" dirty="0">
                <a:solidFill>
                  <a:schemeClr val="tx1"/>
                </a:solidFill>
              </a:rPr>
              <a:t>ενημέρωση μέσω </a:t>
            </a:r>
            <a:r>
              <a:rPr lang="en-US" sz="1600" b="0" dirty="0">
                <a:solidFill>
                  <a:schemeClr val="tx1"/>
                </a:solidFill>
              </a:rPr>
              <a:t>smartphone </a:t>
            </a:r>
            <a:r>
              <a:rPr lang="el-GR" sz="1600" b="0" dirty="0">
                <a:solidFill>
                  <a:schemeClr val="tx1"/>
                </a:solidFill>
              </a:rPr>
              <a:t>έχει κατακτήσει τις νεότερες ηλικιακές ομάδες 18-34, μικραίνοντας  το μερίδιο της </a:t>
            </a:r>
            <a:r>
              <a:rPr lang="en-US" sz="1600" b="0" dirty="0">
                <a:solidFill>
                  <a:schemeClr val="tx1"/>
                </a:solidFill>
              </a:rPr>
              <a:t>TV, </a:t>
            </a:r>
            <a:r>
              <a:rPr lang="el-GR" sz="1600" b="0" dirty="0">
                <a:solidFill>
                  <a:schemeClr val="tx1"/>
                </a:solidFill>
              </a:rPr>
              <a:t>που ήταν μέχρι πρότινος κυρίαρχο μέσο</a:t>
            </a:r>
            <a:r>
              <a:rPr lang="el-GR" sz="1600" b="0" dirty="0" smtClean="0">
                <a:solidFill>
                  <a:schemeClr val="tx1"/>
                </a:solidFill>
              </a:rPr>
              <a:t>.</a:t>
            </a:r>
            <a:r>
              <a:rPr lang="en-US" sz="1600" dirty="0">
                <a:solidFill>
                  <a:schemeClr val="tx1"/>
                </a:solidFill>
                <a:cs typeface="Calibri" pitchFamily="34" charset="0"/>
              </a:rPr>
              <a:t> </a:t>
            </a:r>
            <a:r>
              <a:rPr lang="el-GR" sz="1600" b="0" dirty="0" smtClean="0">
                <a:solidFill>
                  <a:schemeClr val="tx1"/>
                </a:solidFill>
                <a:cs typeface="Calibri" pitchFamily="34" charset="0"/>
              </a:rPr>
              <a:t>Για παράδειγμα τ</a:t>
            </a:r>
            <a:r>
              <a:rPr lang="en-US" sz="1600" b="0" dirty="0" smtClean="0">
                <a:solidFill>
                  <a:schemeClr val="tx1"/>
                </a:solidFill>
                <a:cs typeface="Calibri" pitchFamily="34" charset="0"/>
              </a:rPr>
              <a:t>o 49% </a:t>
            </a:r>
            <a:r>
              <a:rPr lang="el-GR" sz="1600" b="0" dirty="0" smtClean="0">
                <a:solidFill>
                  <a:schemeClr val="tx1"/>
                </a:solidFill>
                <a:cs typeface="Calibri" pitchFamily="34" charset="0"/>
              </a:rPr>
              <a:t>του περιεχομένου που διαθέτει η </a:t>
            </a:r>
            <a:r>
              <a:rPr lang="en-US" sz="1600" b="0" dirty="0" smtClean="0">
                <a:solidFill>
                  <a:schemeClr val="tx1"/>
                </a:solidFill>
                <a:cs typeface="Calibri" pitchFamily="34" charset="0"/>
              </a:rPr>
              <a:t>Yahoo</a:t>
            </a:r>
            <a:r>
              <a:rPr lang="el-GR" sz="1600" b="0" dirty="0" smtClean="0">
                <a:solidFill>
                  <a:schemeClr val="tx1"/>
                </a:solidFill>
                <a:cs typeface="Calibri" pitchFamily="34" charset="0"/>
              </a:rPr>
              <a:t> στο κοινό της παρακολουθείται από </a:t>
            </a:r>
            <a:r>
              <a:rPr lang="en-US" sz="1600" b="0" dirty="0" smtClean="0">
                <a:solidFill>
                  <a:schemeClr val="tx1"/>
                </a:solidFill>
                <a:cs typeface="Calibri" pitchFamily="34" charset="0"/>
              </a:rPr>
              <a:t>Mobile </a:t>
            </a:r>
            <a:r>
              <a:rPr lang="el-GR" sz="1600" b="0" dirty="0" smtClean="0">
                <a:solidFill>
                  <a:schemeClr val="tx1"/>
                </a:solidFill>
                <a:cs typeface="Calibri" pitchFamily="34" charset="0"/>
              </a:rPr>
              <a:t>συσκευές. </a:t>
            </a:r>
            <a:r>
              <a:rPr lang="en-US" sz="1600" b="0" dirty="0" smtClean="0">
                <a:solidFill>
                  <a:schemeClr val="tx1"/>
                </a:solidFill>
                <a:cs typeface="Calibri" pitchFamily="34" charset="0"/>
              </a:rPr>
              <a:t> </a:t>
            </a:r>
          </a:p>
          <a:p>
            <a:pPr>
              <a:lnSpc>
                <a:spcPct val="100000"/>
              </a:lnSpc>
            </a:pPr>
            <a:r>
              <a:rPr lang="el-GR" sz="1600" b="0" dirty="0" smtClean="0">
                <a:solidFill>
                  <a:schemeClr val="tx1"/>
                </a:solidFill>
                <a:cs typeface="Calibri" pitchFamily="34" charset="0"/>
              </a:rPr>
              <a:t>Το </a:t>
            </a:r>
            <a:r>
              <a:rPr lang="en-US" sz="1600" b="0" dirty="0" smtClean="0">
                <a:solidFill>
                  <a:schemeClr val="tx1"/>
                </a:solidFill>
                <a:cs typeface="Calibri" pitchFamily="34" charset="0"/>
              </a:rPr>
              <a:t>user generated content </a:t>
            </a:r>
            <a:r>
              <a:rPr lang="el-GR" sz="1600" b="0" dirty="0" smtClean="0">
                <a:solidFill>
                  <a:schemeClr val="tx1"/>
                </a:solidFill>
                <a:cs typeface="Calibri" pitchFamily="34" charset="0"/>
              </a:rPr>
              <a:t>που υπάρχει στο διαδίκτυο δημιουργεί νέες ευκαιρίες στο διαφημιστικό κλάδο.</a:t>
            </a:r>
            <a:r>
              <a:rPr lang="en-US" sz="1600" b="0" dirty="0" smtClean="0">
                <a:solidFill>
                  <a:schemeClr val="tx1"/>
                </a:solidFill>
                <a:cs typeface="Calibri" pitchFamily="34" charset="0"/>
              </a:rPr>
              <a:t> </a:t>
            </a:r>
          </a:p>
          <a:p>
            <a:pPr>
              <a:lnSpc>
                <a:spcPct val="100000"/>
              </a:lnSpc>
            </a:pPr>
            <a:endParaRPr lang="en-US" sz="1800" b="0" dirty="0">
              <a:solidFill>
                <a:schemeClr val="tx1"/>
              </a:solidFill>
            </a:endParaRPr>
          </a:p>
          <a:p>
            <a:endParaRPr lang="el-GR" sz="1800" dirty="0">
              <a:solidFill>
                <a:schemeClr val="tx1">
                  <a:lumMod val="50000"/>
                  <a:lumOff val="50000"/>
                </a:schemeClr>
              </a:solidFill>
            </a:endParaRPr>
          </a:p>
        </p:txBody>
      </p:sp>
      <p:cxnSp>
        <p:nvCxnSpPr>
          <p:cNvPr id="5" name="Straight Connector 4"/>
          <p:cNvCxnSpPr/>
          <p:nvPr/>
        </p:nvCxnSpPr>
        <p:spPr>
          <a:xfrm flipV="1">
            <a:off x="331304" y="5703330"/>
            <a:ext cx="5987496" cy="1167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3745469"/>
            <a:ext cx="914400" cy="219813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240156" y="4311134"/>
            <a:ext cx="914400" cy="16324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Connector 8"/>
          <p:cNvCxnSpPr/>
          <p:nvPr/>
        </p:nvCxnSpPr>
        <p:spPr>
          <a:xfrm>
            <a:off x="685800" y="2710935"/>
            <a:ext cx="0" cy="323266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1548" y="3440668"/>
            <a:ext cx="381000" cy="369332"/>
          </a:xfrm>
          <a:prstGeom prst="rect">
            <a:avLst/>
          </a:prstGeom>
          <a:noFill/>
        </p:spPr>
        <p:txBody>
          <a:bodyPr wrap="square" rtlCol="0">
            <a:spAutoFit/>
          </a:bodyPr>
          <a:lstStyle/>
          <a:p>
            <a:r>
              <a:rPr lang="en-US" dirty="0" smtClean="0"/>
              <a:t>3</a:t>
            </a:r>
            <a:endParaRPr lang="el-GR" dirty="0"/>
          </a:p>
        </p:txBody>
      </p:sp>
      <p:sp>
        <p:nvSpPr>
          <p:cNvPr id="12" name="TextBox 11"/>
          <p:cNvSpPr txBox="1"/>
          <p:nvPr/>
        </p:nvSpPr>
        <p:spPr>
          <a:xfrm>
            <a:off x="298174" y="4126468"/>
            <a:ext cx="381000" cy="369332"/>
          </a:xfrm>
          <a:prstGeom prst="rect">
            <a:avLst/>
          </a:prstGeom>
          <a:noFill/>
        </p:spPr>
        <p:txBody>
          <a:bodyPr wrap="square" rtlCol="0">
            <a:spAutoFit/>
          </a:bodyPr>
          <a:lstStyle/>
          <a:p>
            <a:r>
              <a:rPr lang="en-US" dirty="0" smtClean="0"/>
              <a:t>2</a:t>
            </a:r>
            <a:endParaRPr lang="el-GR" dirty="0"/>
          </a:p>
        </p:txBody>
      </p:sp>
      <p:sp>
        <p:nvSpPr>
          <p:cNvPr id="13" name="TextBox 12"/>
          <p:cNvSpPr txBox="1"/>
          <p:nvPr/>
        </p:nvSpPr>
        <p:spPr>
          <a:xfrm>
            <a:off x="304800" y="4888468"/>
            <a:ext cx="381000" cy="369332"/>
          </a:xfrm>
          <a:prstGeom prst="rect">
            <a:avLst/>
          </a:prstGeom>
          <a:noFill/>
        </p:spPr>
        <p:txBody>
          <a:bodyPr wrap="square" rtlCol="0">
            <a:spAutoFit/>
          </a:bodyPr>
          <a:lstStyle/>
          <a:p>
            <a:r>
              <a:rPr lang="en-US" dirty="0" smtClean="0"/>
              <a:t>1</a:t>
            </a:r>
            <a:endParaRPr lang="el-GR" dirty="0"/>
          </a:p>
        </p:txBody>
      </p:sp>
      <p:sp>
        <p:nvSpPr>
          <p:cNvPr id="14" name="TextBox 13"/>
          <p:cNvSpPr txBox="1"/>
          <p:nvPr/>
        </p:nvSpPr>
        <p:spPr>
          <a:xfrm>
            <a:off x="304800" y="5574268"/>
            <a:ext cx="381000" cy="369332"/>
          </a:xfrm>
          <a:prstGeom prst="rect">
            <a:avLst/>
          </a:prstGeom>
          <a:noFill/>
        </p:spPr>
        <p:txBody>
          <a:bodyPr wrap="square" rtlCol="0">
            <a:spAutoFit/>
          </a:bodyPr>
          <a:lstStyle/>
          <a:p>
            <a:r>
              <a:rPr lang="en-US" dirty="0" smtClean="0"/>
              <a:t>0</a:t>
            </a:r>
            <a:endParaRPr lang="el-GR" dirty="0"/>
          </a:p>
        </p:txBody>
      </p:sp>
      <p:sp>
        <p:nvSpPr>
          <p:cNvPr id="15" name="Rectangle 14"/>
          <p:cNvSpPr/>
          <p:nvPr/>
        </p:nvSpPr>
        <p:spPr>
          <a:xfrm>
            <a:off x="990600" y="5486400"/>
            <a:ext cx="914400" cy="457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1066800" y="5943600"/>
            <a:ext cx="685800" cy="369332"/>
          </a:xfrm>
          <a:prstGeom prst="rect">
            <a:avLst/>
          </a:prstGeom>
          <a:noFill/>
        </p:spPr>
        <p:txBody>
          <a:bodyPr wrap="square" rtlCol="0">
            <a:spAutoFit/>
          </a:bodyPr>
          <a:lstStyle/>
          <a:p>
            <a:r>
              <a:rPr lang="en-US" dirty="0" smtClean="0">
                <a:latin typeface="+mj-lt"/>
              </a:rPr>
              <a:t>2000</a:t>
            </a:r>
            <a:endParaRPr lang="el-GR" dirty="0">
              <a:latin typeface="+mj-lt"/>
            </a:endParaRPr>
          </a:p>
        </p:txBody>
      </p:sp>
      <p:sp>
        <p:nvSpPr>
          <p:cNvPr id="17" name="TextBox 16"/>
          <p:cNvSpPr txBox="1"/>
          <p:nvPr/>
        </p:nvSpPr>
        <p:spPr>
          <a:xfrm>
            <a:off x="2819400" y="5955268"/>
            <a:ext cx="647700" cy="369332"/>
          </a:xfrm>
          <a:prstGeom prst="rect">
            <a:avLst/>
          </a:prstGeom>
          <a:noFill/>
        </p:spPr>
        <p:txBody>
          <a:bodyPr wrap="square" rtlCol="0">
            <a:spAutoFit/>
          </a:bodyPr>
          <a:lstStyle/>
          <a:p>
            <a:r>
              <a:rPr lang="en-US" dirty="0" smtClean="0">
                <a:latin typeface="+mj-lt"/>
              </a:rPr>
              <a:t>2014</a:t>
            </a:r>
            <a:endParaRPr lang="el-GR" dirty="0">
              <a:latin typeface="+mj-lt"/>
            </a:endParaRPr>
          </a:p>
        </p:txBody>
      </p:sp>
      <p:cxnSp>
        <p:nvCxnSpPr>
          <p:cNvPr id="20" name="Straight Connector 19"/>
          <p:cNvCxnSpPr>
            <a:stCxn id="11" idx="3"/>
          </p:cNvCxnSpPr>
          <p:nvPr/>
        </p:nvCxnSpPr>
        <p:spPr>
          <a:xfrm>
            <a:off x="672548" y="3625334"/>
            <a:ext cx="5646252" cy="32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174" y="4267200"/>
            <a:ext cx="5129419" cy="3226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472194" y="2971800"/>
            <a:ext cx="914400" cy="296013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ectangle 25"/>
          <p:cNvSpPr/>
          <p:nvPr/>
        </p:nvSpPr>
        <p:spPr>
          <a:xfrm>
            <a:off x="5404400" y="2971799"/>
            <a:ext cx="914400" cy="2960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p:cNvSpPr txBox="1"/>
          <p:nvPr/>
        </p:nvSpPr>
        <p:spPr>
          <a:xfrm>
            <a:off x="304800" y="2819400"/>
            <a:ext cx="381000" cy="369332"/>
          </a:xfrm>
          <a:prstGeom prst="rect">
            <a:avLst/>
          </a:prstGeom>
          <a:noFill/>
        </p:spPr>
        <p:txBody>
          <a:bodyPr wrap="square" rtlCol="0">
            <a:spAutoFit/>
          </a:bodyPr>
          <a:lstStyle/>
          <a:p>
            <a:r>
              <a:rPr lang="en-US" dirty="0" smtClean="0"/>
              <a:t>4</a:t>
            </a:r>
            <a:endParaRPr lang="el-GR" dirty="0"/>
          </a:p>
        </p:txBody>
      </p:sp>
      <p:cxnSp>
        <p:nvCxnSpPr>
          <p:cNvPr id="30" name="Straight Connector 29"/>
          <p:cNvCxnSpPr/>
          <p:nvPr/>
        </p:nvCxnSpPr>
        <p:spPr>
          <a:xfrm flipV="1">
            <a:off x="685800" y="2971799"/>
            <a:ext cx="5633000" cy="1166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29200" y="5943600"/>
            <a:ext cx="647700" cy="369332"/>
          </a:xfrm>
          <a:prstGeom prst="rect">
            <a:avLst/>
          </a:prstGeom>
          <a:noFill/>
        </p:spPr>
        <p:txBody>
          <a:bodyPr wrap="square" rtlCol="0">
            <a:spAutoFit/>
          </a:bodyPr>
          <a:lstStyle/>
          <a:p>
            <a:r>
              <a:rPr lang="en-US" dirty="0" smtClean="0">
                <a:latin typeface="+mj-lt"/>
              </a:rPr>
              <a:t>2020</a:t>
            </a:r>
            <a:endParaRPr lang="el-GR" dirty="0">
              <a:latin typeface="+mj-lt"/>
            </a:endParaRPr>
          </a:p>
        </p:txBody>
      </p:sp>
      <p:sp>
        <p:nvSpPr>
          <p:cNvPr id="37" name="TextBox 36"/>
          <p:cNvSpPr txBox="1"/>
          <p:nvPr/>
        </p:nvSpPr>
        <p:spPr>
          <a:xfrm>
            <a:off x="6858000" y="5269468"/>
            <a:ext cx="1576594" cy="369332"/>
          </a:xfrm>
          <a:prstGeom prst="rect">
            <a:avLst/>
          </a:prstGeom>
          <a:solidFill>
            <a:schemeClr val="bg2">
              <a:lumMod val="25000"/>
            </a:schemeClr>
          </a:solidFill>
        </p:spPr>
        <p:txBody>
          <a:bodyPr wrap="square" rtlCol="0">
            <a:spAutoFit/>
          </a:bodyPr>
          <a:lstStyle/>
          <a:p>
            <a:r>
              <a:rPr lang="en-US" dirty="0" smtClean="0">
                <a:solidFill>
                  <a:schemeClr val="bg1"/>
                </a:solidFill>
              </a:rPr>
              <a:t>People on line</a:t>
            </a:r>
            <a:endParaRPr lang="el-GR" dirty="0">
              <a:solidFill>
                <a:schemeClr val="bg1"/>
              </a:solidFill>
            </a:endParaRPr>
          </a:p>
        </p:txBody>
      </p:sp>
      <p:sp>
        <p:nvSpPr>
          <p:cNvPr id="38" name="TextBox 37"/>
          <p:cNvSpPr txBox="1"/>
          <p:nvPr/>
        </p:nvSpPr>
        <p:spPr>
          <a:xfrm>
            <a:off x="6858000" y="5574268"/>
            <a:ext cx="1576594" cy="369332"/>
          </a:xfrm>
          <a:prstGeom prst="rect">
            <a:avLst/>
          </a:prstGeom>
          <a:solidFill>
            <a:srgbClr val="FFFF00"/>
          </a:solidFill>
        </p:spPr>
        <p:txBody>
          <a:bodyPr wrap="square" rtlCol="0">
            <a:spAutoFit/>
          </a:bodyPr>
          <a:lstStyle/>
          <a:p>
            <a:r>
              <a:rPr lang="en-US" dirty="0" smtClean="0"/>
              <a:t>Smartphones</a:t>
            </a:r>
            <a:endParaRPr lang="el-GR" dirty="0"/>
          </a:p>
        </p:txBody>
      </p:sp>
      <p:sp>
        <p:nvSpPr>
          <p:cNvPr id="43" name="TextBox 42"/>
          <p:cNvSpPr txBox="1"/>
          <p:nvPr/>
        </p:nvSpPr>
        <p:spPr>
          <a:xfrm>
            <a:off x="26504" y="5943600"/>
            <a:ext cx="609600" cy="369332"/>
          </a:xfrm>
          <a:prstGeom prst="rect">
            <a:avLst/>
          </a:prstGeom>
          <a:noFill/>
        </p:spPr>
        <p:txBody>
          <a:bodyPr wrap="square" rtlCol="0">
            <a:spAutoFit/>
          </a:bodyPr>
          <a:lstStyle/>
          <a:p>
            <a:r>
              <a:rPr lang="el-GR" dirty="0" smtClean="0"/>
              <a:t>$</a:t>
            </a:r>
            <a:r>
              <a:rPr lang="en-US" dirty="0" err="1" smtClean="0"/>
              <a:t>Bn</a:t>
            </a:r>
            <a:endParaRPr lang="el-GR" dirty="0"/>
          </a:p>
        </p:txBody>
      </p:sp>
      <p:sp>
        <p:nvSpPr>
          <p:cNvPr id="44" name="TextBox 43"/>
          <p:cNvSpPr txBox="1"/>
          <p:nvPr/>
        </p:nvSpPr>
        <p:spPr>
          <a:xfrm>
            <a:off x="5779190" y="6453661"/>
            <a:ext cx="2628900" cy="261610"/>
          </a:xfrm>
          <a:prstGeom prst="rect">
            <a:avLst/>
          </a:prstGeom>
          <a:noFill/>
        </p:spPr>
        <p:txBody>
          <a:bodyPr wrap="square" rtlCol="0">
            <a:spAutoFit/>
          </a:bodyPr>
          <a:lstStyle/>
          <a:p>
            <a:r>
              <a:rPr lang="en-US" sz="1100" dirty="0" smtClean="0"/>
              <a:t>Source: Google , FT Media Conference</a:t>
            </a:r>
            <a:endParaRPr lang="el-GR" sz="1100" dirty="0"/>
          </a:p>
        </p:txBody>
      </p:sp>
    </p:spTree>
    <p:extLst>
      <p:ext uri="{BB962C8B-B14F-4D97-AF65-F5344CB8AC3E}">
        <p14:creationId xmlns:p14="http://schemas.microsoft.com/office/powerpoint/2010/main" val="1299394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86600" cy="838200"/>
          </a:xfrm>
        </p:spPr>
        <p:txBody>
          <a:bodyPr>
            <a:normAutofit fontScale="90000"/>
          </a:bodyPr>
          <a:lstStyle/>
          <a:p>
            <a:r>
              <a:rPr lang="el-GR" dirty="0" smtClean="0"/>
              <a:t>Οι τάσεις δείχνουν ραγδαία άνοδο της εικόνας</a:t>
            </a:r>
            <a:br>
              <a:rPr lang="el-GR" dirty="0" smtClean="0"/>
            </a:br>
            <a:r>
              <a:rPr lang="el-GR" dirty="0" smtClean="0"/>
              <a:t>Το </a:t>
            </a:r>
            <a:r>
              <a:rPr lang="en-US" dirty="0" smtClean="0"/>
              <a:t>video </a:t>
            </a:r>
            <a:r>
              <a:rPr lang="el-GR" dirty="0" smtClean="0"/>
              <a:t>αναμένεται </a:t>
            </a:r>
            <a:r>
              <a:rPr lang="el-GR" dirty="0"/>
              <a:t>να πρωταγωνιστήσει</a:t>
            </a:r>
          </a:p>
        </p:txBody>
      </p:sp>
      <p:sp>
        <p:nvSpPr>
          <p:cNvPr id="4" name="Flowchart: Connector 3"/>
          <p:cNvSpPr/>
          <p:nvPr/>
        </p:nvSpPr>
        <p:spPr>
          <a:xfrm>
            <a:off x="977440" y="3326398"/>
            <a:ext cx="2133600" cy="2057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Pie 7"/>
          <p:cNvSpPr/>
          <p:nvPr/>
        </p:nvSpPr>
        <p:spPr>
          <a:xfrm rot="2698616">
            <a:off x="970390" y="3324636"/>
            <a:ext cx="2071510" cy="2071429"/>
          </a:xfrm>
          <a:prstGeom prst="pie">
            <a:avLst>
              <a:gd name="adj1" fmla="val 1127099"/>
              <a:gd name="adj2" fmla="val 154806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TextBox 8"/>
          <p:cNvSpPr txBox="1"/>
          <p:nvPr/>
        </p:nvSpPr>
        <p:spPr>
          <a:xfrm>
            <a:off x="2349040" y="4126468"/>
            <a:ext cx="685800" cy="381000"/>
          </a:xfrm>
          <a:prstGeom prst="rect">
            <a:avLst/>
          </a:prstGeom>
          <a:noFill/>
        </p:spPr>
        <p:txBody>
          <a:bodyPr wrap="square" rtlCol="0">
            <a:spAutoFit/>
          </a:bodyPr>
          <a:lstStyle/>
          <a:p>
            <a:r>
              <a:rPr lang="en-US" dirty="0" smtClean="0"/>
              <a:t>30%</a:t>
            </a:r>
            <a:endParaRPr lang="el-GR" dirty="0"/>
          </a:p>
        </p:txBody>
      </p:sp>
      <p:sp>
        <p:nvSpPr>
          <p:cNvPr id="10" name="TextBox 9"/>
          <p:cNvSpPr txBox="1"/>
          <p:nvPr/>
        </p:nvSpPr>
        <p:spPr>
          <a:xfrm>
            <a:off x="3793435" y="5858530"/>
            <a:ext cx="5656832" cy="307777"/>
          </a:xfrm>
          <a:prstGeom prst="rect">
            <a:avLst/>
          </a:prstGeom>
          <a:noFill/>
        </p:spPr>
        <p:txBody>
          <a:bodyPr wrap="square" rtlCol="0">
            <a:spAutoFit/>
          </a:bodyPr>
          <a:lstStyle/>
          <a:p>
            <a:r>
              <a:rPr lang="en-US" sz="1400" dirty="0" smtClean="0"/>
              <a:t>Mc Kinsey &amp; Company, </a:t>
            </a:r>
            <a:r>
              <a:rPr lang="en-US" sz="1400" dirty="0" err="1" smtClean="0"/>
              <a:t>iconsumer</a:t>
            </a:r>
            <a:r>
              <a:rPr lang="en-US" sz="1400" dirty="0" smtClean="0"/>
              <a:t> </a:t>
            </a:r>
            <a:r>
              <a:rPr lang="en-US" sz="1400" dirty="0" smtClean="0"/>
              <a:t>survey</a:t>
            </a:r>
            <a:r>
              <a:rPr lang="el-GR" sz="1400" dirty="0" smtClean="0"/>
              <a:t>, </a:t>
            </a:r>
            <a:r>
              <a:rPr lang="en-US" sz="1400" dirty="0" smtClean="0"/>
              <a:t>*</a:t>
            </a:r>
            <a:r>
              <a:rPr lang="el-GR" sz="1400" dirty="0" smtClean="0"/>
              <a:t>Υ</a:t>
            </a:r>
            <a:r>
              <a:rPr lang="en-US" sz="1400" dirty="0" err="1" smtClean="0"/>
              <a:t>ahoo</a:t>
            </a:r>
            <a:endParaRPr lang="el-GR" sz="1400" dirty="0"/>
          </a:p>
        </p:txBody>
      </p:sp>
      <p:sp>
        <p:nvSpPr>
          <p:cNvPr id="11" name="TextBox 10"/>
          <p:cNvSpPr txBox="1"/>
          <p:nvPr/>
        </p:nvSpPr>
        <p:spPr>
          <a:xfrm>
            <a:off x="89487" y="1072285"/>
            <a:ext cx="842899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line video </a:t>
            </a:r>
            <a:r>
              <a:rPr lang="el-GR" dirty="0" smtClean="0"/>
              <a:t>ως</a:t>
            </a:r>
            <a:r>
              <a:rPr lang="en-US" dirty="0" smtClean="0"/>
              <a:t> % </a:t>
            </a:r>
            <a:r>
              <a:rPr lang="el-GR" dirty="0" smtClean="0"/>
              <a:t>του συνολικού </a:t>
            </a:r>
            <a:r>
              <a:rPr lang="en-US" dirty="0" smtClean="0"/>
              <a:t>on line viewing. </a:t>
            </a:r>
          </a:p>
          <a:p>
            <a:pPr marL="285750" indent="-285750">
              <a:buFont typeface="Arial" panose="020B0604020202020204" pitchFamily="34" charset="0"/>
              <a:buChar char="•"/>
            </a:pPr>
            <a:r>
              <a:rPr lang="en-US" dirty="0" smtClean="0"/>
              <a:t>To 2020 </a:t>
            </a:r>
            <a:r>
              <a:rPr lang="el-GR" dirty="0" smtClean="0"/>
              <a:t>προβλέπεται ότι το 80% της κίνησης του </a:t>
            </a:r>
            <a:r>
              <a:rPr lang="en-US" dirty="0" smtClean="0"/>
              <a:t>internet </a:t>
            </a:r>
            <a:r>
              <a:rPr lang="el-GR" dirty="0" smtClean="0"/>
              <a:t>θα είναι </a:t>
            </a:r>
            <a:r>
              <a:rPr lang="en-US" dirty="0" smtClean="0"/>
              <a:t>video</a:t>
            </a:r>
            <a:r>
              <a:rPr lang="en-US" dirty="0" smtClean="0"/>
              <a:t>.</a:t>
            </a:r>
            <a:endParaRPr lang="el-GR" dirty="0" smtClean="0"/>
          </a:p>
          <a:p>
            <a:pPr marL="285750" indent="-285750">
              <a:buFont typeface="Arial" panose="020B0604020202020204" pitchFamily="34" charset="0"/>
              <a:buChar char="•"/>
            </a:pPr>
            <a:r>
              <a:rPr lang="en-US" dirty="0">
                <a:cs typeface="Calibri" pitchFamily="34" charset="0"/>
              </a:rPr>
              <a:t>T</a:t>
            </a:r>
            <a:r>
              <a:rPr lang="el-GR" dirty="0">
                <a:cs typeface="Calibri" pitchFamily="34" charset="0"/>
              </a:rPr>
              <a:t>ο </a:t>
            </a:r>
            <a:r>
              <a:rPr lang="en-US" dirty="0">
                <a:cs typeface="Calibri" pitchFamily="34" charset="0"/>
              </a:rPr>
              <a:t>50%</a:t>
            </a:r>
            <a:r>
              <a:rPr lang="el-GR" dirty="0">
                <a:cs typeface="Calibri" pitchFamily="34" charset="0"/>
              </a:rPr>
              <a:t> του </a:t>
            </a:r>
            <a:r>
              <a:rPr lang="en-US" dirty="0" smtClean="0">
                <a:cs typeface="Calibri" pitchFamily="34" charset="0"/>
              </a:rPr>
              <a:t>video </a:t>
            </a:r>
            <a:r>
              <a:rPr lang="el-GR" dirty="0" smtClean="0">
                <a:cs typeface="Calibri" pitchFamily="34" charset="0"/>
              </a:rPr>
              <a:t>που παρακολουθούν οι </a:t>
            </a:r>
            <a:r>
              <a:rPr lang="el-GR" dirty="0">
                <a:cs typeface="Calibri" pitchFamily="34" charset="0"/>
              </a:rPr>
              <a:t>νέοι κάτω των 30 χρόνων είναι </a:t>
            </a:r>
            <a:r>
              <a:rPr lang="el-GR" dirty="0" smtClean="0">
                <a:cs typeface="Calibri" pitchFamily="34" charset="0"/>
              </a:rPr>
              <a:t>μη διαθέσιμο στην Τ</a:t>
            </a:r>
            <a:r>
              <a:rPr lang="en-US" dirty="0" smtClean="0">
                <a:cs typeface="Calibri" pitchFamily="34" charset="0"/>
              </a:rPr>
              <a:t>V*</a:t>
            </a:r>
            <a:r>
              <a:rPr lang="el-GR" dirty="0" smtClean="0">
                <a:cs typeface="Calibri" pitchFamily="34" charset="0"/>
              </a:rPr>
              <a:t>. </a:t>
            </a:r>
            <a:endParaRPr lang="el-GR" dirty="0">
              <a:cs typeface="Calibri" pitchFamily="34" charset="0"/>
            </a:endParaRPr>
          </a:p>
          <a:p>
            <a:pPr marL="285750" indent="-285750">
              <a:buFont typeface="Arial" panose="020B0604020202020204" pitchFamily="34" charset="0"/>
              <a:buChar char="•"/>
            </a:pPr>
            <a:r>
              <a:rPr lang="el-GR" dirty="0" smtClean="0"/>
              <a:t>Ήδη </a:t>
            </a:r>
            <a:r>
              <a:rPr lang="el-GR" dirty="0" smtClean="0"/>
              <a:t>το </a:t>
            </a:r>
            <a:r>
              <a:rPr lang="en-US" dirty="0" smtClean="0"/>
              <a:t>video </a:t>
            </a:r>
            <a:r>
              <a:rPr lang="el-GR" dirty="0" smtClean="0"/>
              <a:t>δημιουργεί μια νέα αγορά</a:t>
            </a:r>
            <a:r>
              <a:rPr lang="en-US" dirty="0" smtClean="0"/>
              <a:t>. To </a:t>
            </a:r>
            <a:r>
              <a:rPr lang="el-GR" dirty="0" smtClean="0"/>
              <a:t>παράδειγμα της </a:t>
            </a:r>
            <a:r>
              <a:rPr lang="en-US" dirty="0" err="1" smtClean="0"/>
              <a:t>Upworthy</a:t>
            </a:r>
            <a:r>
              <a:rPr lang="en-US" dirty="0" smtClean="0"/>
              <a:t> </a:t>
            </a:r>
            <a:r>
              <a:rPr lang="el-GR" dirty="0" smtClean="0"/>
              <a:t>παραμένει καταλυτικό, στο πως το </a:t>
            </a:r>
            <a:r>
              <a:rPr lang="en-US" dirty="0" smtClean="0"/>
              <a:t>video </a:t>
            </a:r>
            <a:r>
              <a:rPr lang="el-GR" dirty="0" smtClean="0"/>
              <a:t>δίνει μπορεί να αποτελέσει ένα παραγόμενο προϊόν. </a:t>
            </a:r>
            <a:endParaRPr lang="el-GR" dirty="0"/>
          </a:p>
        </p:txBody>
      </p:sp>
      <p:sp>
        <p:nvSpPr>
          <p:cNvPr id="12" name="TextBox 11"/>
          <p:cNvSpPr txBox="1"/>
          <p:nvPr/>
        </p:nvSpPr>
        <p:spPr>
          <a:xfrm>
            <a:off x="76200" y="2863509"/>
            <a:ext cx="2097537" cy="369332"/>
          </a:xfrm>
          <a:prstGeom prst="rect">
            <a:avLst/>
          </a:prstGeom>
          <a:noFill/>
        </p:spPr>
        <p:txBody>
          <a:bodyPr wrap="square" rtlCol="0">
            <a:spAutoFit/>
          </a:bodyPr>
          <a:lstStyle/>
          <a:p>
            <a:r>
              <a:rPr lang="en-US" b="1" dirty="0" smtClean="0">
                <a:solidFill>
                  <a:srgbClr val="C00000"/>
                </a:solidFill>
              </a:rPr>
              <a:t>2010: Total 62 mins</a:t>
            </a:r>
            <a:endParaRPr lang="el-GR" b="1" dirty="0">
              <a:solidFill>
                <a:srgbClr val="C00000"/>
              </a:solidFill>
            </a:endParaRPr>
          </a:p>
        </p:txBody>
      </p:sp>
      <p:sp>
        <p:nvSpPr>
          <p:cNvPr id="13" name="Flowchart: Connector 12"/>
          <p:cNvSpPr/>
          <p:nvPr/>
        </p:nvSpPr>
        <p:spPr>
          <a:xfrm>
            <a:off x="4303984" y="3031631"/>
            <a:ext cx="2845656" cy="260716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Pie 13"/>
          <p:cNvSpPr/>
          <p:nvPr/>
        </p:nvSpPr>
        <p:spPr>
          <a:xfrm rot="2220793">
            <a:off x="4310131" y="3030369"/>
            <a:ext cx="2671953" cy="2599475"/>
          </a:xfrm>
          <a:prstGeom prst="pie">
            <a:avLst>
              <a:gd name="adj1" fmla="val 1127100"/>
              <a:gd name="adj2" fmla="val 154806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TextBox 14"/>
          <p:cNvSpPr txBox="1"/>
          <p:nvPr/>
        </p:nvSpPr>
        <p:spPr>
          <a:xfrm>
            <a:off x="6220582" y="4084532"/>
            <a:ext cx="679304" cy="373138"/>
          </a:xfrm>
          <a:prstGeom prst="rect">
            <a:avLst/>
          </a:prstGeom>
          <a:noFill/>
        </p:spPr>
        <p:txBody>
          <a:bodyPr wrap="square" rtlCol="0">
            <a:spAutoFit/>
          </a:bodyPr>
          <a:lstStyle/>
          <a:p>
            <a:r>
              <a:rPr lang="en-US" dirty="0" smtClean="0"/>
              <a:t>40%</a:t>
            </a:r>
            <a:endParaRPr lang="el-GR" dirty="0"/>
          </a:p>
        </p:txBody>
      </p:sp>
      <p:sp>
        <p:nvSpPr>
          <p:cNvPr id="17" name="TextBox 16"/>
          <p:cNvSpPr txBox="1"/>
          <p:nvPr/>
        </p:nvSpPr>
        <p:spPr>
          <a:xfrm>
            <a:off x="6589263" y="2907268"/>
            <a:ext cx="2554737" cy="369332"/>
          </a:xfrm>
          <a:prstGeom prst="rect">
            <a:avLst/>
          </a:prstGeom>
          <a:noFill/>
        </p:spPr>
        <p:txBody>
          <a:bodyPr wrap="square" rtlCol="0">
            <a:spAutoFit/>
          </a:bodyPr>
          <a:lstStyle/>
          <a:p>
            <a:r>
              <a:rPr lang="en-US" b="1" dirty="0" smtClean="0">
                <a:solidFill>
                  <a:srgbClr val="C00000"/>
                </a:solidFill>
              </a:rPr>
              <a:t>2014: Total 117 mins</a:t>
            </a:r>
            <a:endParaRPr lang="el-GR" b="1" dirty="0">
              <a:solidFill>
                <a:srgbClr val="C00000"/>
              </a:solidFill>
            </a:endParaRPr>
          </a:p>
        </p:txBody>
      </p:sp>
    </p:spTree>
    <p:extLst>
      <p:ext uri="{BB962C8B-B14F-4D97-AF65-F5344CB8AC3E}">
        <p14:creationId xmlns:p14="http://schemas.microsoft.com/office/powerpoint/2010/main" val="15283046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125"/>
            <a:ext cx="6934200" cy="818272"/>
          </a:xfrm>
        </p:spPr>
        <p:txBody>
          <a:bodyPr>
            <a:normAutofit fontScale="90000"/>
          </a:bodyPr>
          <a:lstStyle/>
          <a:p>
            <a:r>
              <a:rPr lang="el-GR" dirty="0" smtClean="0"/>
              <a:t>Το «κινητό» αναμένεται να είναι το κυριότερο μέσο για την προβολή </a:t>
            </a:r>
            <a:r>
              <a:rPr lang="en-US" dirty="0" smtClean="0"/>
              <a:t>video</a:t>
            </a:r>
            <a:endParaRPr lang="el-GR" dirty="0"/>
          </a:p>
        </p:txBody>
      </p:sp>
      <p:cxnSp>
        <p:nvCxnSpPr>
          <p:cNvPr id="5" name="Straight Connector 4"/>
          <p:cNvCxnSpPr/>
          <p:nvPr/>
        </p:nvCxnSpPr>
        <p:spPr>
          <a:xfrm flipV="1">
            <a:off x="0" y="3884712"/>
            <a:ext cx="9067800" cy="14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6700" y="3190220"/>
            <a:ext cx="685800" cy="69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147391" y="2286000"/>
            <a:ext cx="714789" cy="1598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6614491" y="1752600"/>
            <a:ext cx="685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228600" y="4038600"/>
            <a:ext cx="609600" cy="523220"/>
          </a:xfrm>
          <a:prstGeom prst="rect">
            <a:avLst/>
          </a:prstGeom>
          <a:noFill/>
        </p:spPr>
        <p:txBody>
          <a:bodyPr wrap="square" rtlCol="0">
            <a:spAutoFit/>
          </a:bodyPr>
          <a:lstStyle/>
          <a:p>
            <a:r>
              <a:rPr lang="en-US" sz="2800" dirty="0" smtClean="0">
                <a:solidFill>
                  <a:schemeClr val="tx1">
                    <a:lumMod val="65000"/>
                    <a:lumOff val="35000"/>
                  </a:schemeClr>
                </a:solidFill>
              </a:rPr>
              <a:t>TV</a:t>
            </a:r>
            <a:endParaRPr lang="el-GR" sz="2800" dirty="0">
              <a:solidFill>
                <a:schemeClr val="tx1">
                  <a:lumMod val="65000"/>
                  <a:lumOff val="35000"/>
                </a:schemeClr>
              </a:solidFill>
            </a:endParaRPr>
          </a:p>
        </p:txBody>
      </p:sp>
      <p:sp>
        <p:nvSpPr>
          <p:cNvPr id="11" name="TextBox 10"/>
          <p:cNvSpPr txBox="1"/>
          <p:nvPr/>
        </p:nvSpPr>
        <p:spPr>
          <a:xfrm>
            <a:off x="3276600" y="4048780"/>
            <a:ext cx="914400" cy="523220"/>
          </a:xfrm>
          <a:prstGeom prst="rect">
            <a:avLst/>
          </a:prstGeom>
          <a:noFill/>
        </p:spPr>
        <p:txBody>
          <a:bodyPr wrap="square" rtlCol="0">
            <a:spAutoFit/>
          </a:bodyPr>
          <a:lstStyle/>
          <a:p>
            <a:r>
              <a:rPr lang="en-US" sz="2800" dirty="0" smtClean="0">
                <a:solidFill>
                  <a:schemeClr val="tx1">
                    <a:lumMod val="65000"/>
                    <a:lumOff val="35000"/>
                  </a:schemeClr>
                </a:solidFill>
              </a:rPr>
              <a:t>PC</a:t>
            </a:r>
            <a:endParaRPr lang="el-GR" sz="2800" dirty="0">
              <a:solidFill>
                <a:schemeClr val="tx1">
                  <a:lumMod val="65000"/>
                  <a:lumOff val="35000"/>
                </a:schemeClr>
              </a:solidFill>
            </a:endParaRPr>
          </a:p>
        </p:txBody>
      </p:sp>
      <p:sp>
        <p:nvSpPr>
          <p:cNvPr id="12" name="TextBox 11"/>
          <p:cNvSpPr txBox="1"/>
          <p:nvPr/>
        </p:nvSpPr>
        <p:spPr>
          <a:xfrm>
            <a:off x="7010400" y="3972580"/>
            <a:ext cx="1524000" cy="523220"/>
          </a:xfrm>
          <a:prstGeom prst="rect">
            <a:avLst/>
          </a:prstGeom>
          <a:noFill/>
        </p:spPr>
        <p:txBody>
          <a:bodyPr wrap="square" rtlCol="0">
            <a:spAutoFit/>
          </a:bodyPr>
          <a:lstStyle/>
          <a:p>
            <a:r>
              <a:rPr lang="en-US" sz="2800" dirty="0" smtClean="0">
                <a:solidFill>
                  <a:schemeClr val="tx1">
                    <a:lumMod val="65000"/>
                    <a:lumOff val="35000"/>
                  </a:schemeClr>
                </a:solidFill>
              </a:rPr>
              <a:t>MOBILE</a:t>
            </a:r>
            <a:endParaRPr lang="el-GR" sz="2800" dirty="0">
              <a:solidFill>
                <a:schemeClr val="tx1">
                  <a:lumMod val="65000"/>
                  <a:lumOff val="35000"/>
                </a:schemeClr>
              </a:solidFill>
            </a:endParaRPr>
          </a:p>
        </p:txBody>
      </p:sp>
      <p:sp>
        <p:nvSpPr>
          <p:cNvPr id="14" name="Rectangle 13"/>
          <p:cNvSpPr/>
          <p:nvPr/>
        </p:nvSpPr>
        <p:spPr>
          <a:xfrm>
            <a:off x="1676399" y="3810000"/>
            <a:ext cx="677517" cy="76200"/>
          </a:xfrm>
          <a:prstGeom prst="rect">
            <a:avLst/>
          </a:prstGeom>
          <a:solidFill>
            <a:srgbClr val="E6007E"/>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952499" y="3886200"/>
            <a:ext cx="700709" cy="228600"/>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16"/>
          <p:cNvSpPr/>
          <p:nvPr/>
        </p:nvSpPr>
        <p:spPr>
          <a:xfrm>
            <a:off x="3848100" y="3733800"/>
            <a:ext cx="685800" cy="140732"/>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p:cNvSpPr/>
          <p:nvPr/>
        </p:nvSpPr>
        <p:spPr>
          <a:xfrm>
            <a:off x="8001000" y="3048000"/>
            <a:ext cx="685800" cy="849868"/>
          </a:xfrm>
          <a:prstGeom prst="rect">
            <a:avLst/>
          </a:prstGeom>
          <a:solidFill>
            <a:srgbClr val="E6007E"/>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7307745" y="1578401"/>
            <a:ext cx="685800" cy="2319467"/>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p:cNvSpPr txBox="1"/>
          <p:nvPr/>
        </p:nvSpPr>
        <p:spPr>
          <a:xfrm>
            <a:off x="1107590" y="4169538"/>
            <a:ext cx="390525" cy="369332"/>
          </a:xfrm>
          <a:prstGeom prst="rect">
            <a:avLst/>
          </a:prstGeom>
          <a:noFill/>
        </p:spPr>
        <p:txBody>
          <a:bodyPr wrap="square" rtlCol="0">
            <a:spAutoFit/>
          </a:bodyPr>
          <a:lstStyle/>
          <a:p>
            <a:r>
              <a:rPr lang="en-US" dirty="0" smtClean="0"/>
              <a:t>-3</a:t>
            </a:r>
            <a:endParaRPr lang="el-GR" dirty="0"/>
          </a:p>
        </p:txBody>
      </p:sp>
      <p:sp>
        <p:nvSpPr>
          <p:cNvPr id="23" name="TextBox 22"/>
          <p:cNvSpPr txBox="1"/>
          <p:nvPr/>
        </p:nvSpPr>
        <p:spPr>
          <a:xfrm>
            <a:off x="1824037" y="3248680"/>
            <a:ext cx="390525" cy="369332"/>
          </a:xfrm>
          <a:prstGeom prst="rect">
            <a:avLst/>
          </a:prstGeom>
          <a:noFill/>
        </p:spPr>
        <p:txBody>
          <a:bodyPr wrap="square" rtlCol="0">
            <a:spAutoFit/>
          </a:bodyPr>
          <a:lstStyle/>
          <a:p>
            <a:r>
              <a:rPr lang="en-US" dirty="0" smtClean="0"/>
              <a:t>1</a:t>
            </a:r>
            <a:endParaRPr lang="el-GR" dirty="0"/>
          </a:p>
        </p:txBody>
      </p:sp>
      <p:sp>
        <p:nvSpPr>
          <p:cNvPr id="24" name="TextBox 23"/>
          <p:cNvSpPr txBox="1"/>
          <p:nvPr/>
        </p:nvSpPr>
        <p:spPr>
          <a:xfrm>
            <a:off x="110157" y="1730454"/>
            <a:ext cx="1905000" cy="369332"/>
          </a:xfrm>
          <a:prstGeom prst="rect">
            <a:avLst/>
          </a:prstGeom>
          <a:noFill/>
        </p:spPr>
        <p:txBody>
          <a:bodyPr wrap="square" rtlCol="0">
            <a:spAutoFit/>
          </a:bodyPr>
          <a:lstStyle/>
          <a:p>
            <a:r>
              <a:rPr lang="en-US" dirty="0" smtClean="0">
                <a:solidFill>
                  <a:schemeClr val="bg2">
                    <a:lumMod val="50000"/>
                  </a:schemeClr>
                </a:solidFill>
              </a:rPr>
              <a:t>2012, </a:t>
            </a:r>
            <a:r>
              <a:rPr lang="en-US" dirty="0" smtClean="0">
                <a:solidFill>
                  <a:schemeClr val="accent3">
                    <a:lumMod val="50000"/>
                  </a:schemeClr>
                </a:solidFill>
              </a:rPr>
              <a:t>2013, </a:t>
            </a:r>
            <a:r>
              <a:rPr lang="en-US" dirty="0" smtClean="0">
                <a:solidFill>
                  <a:srgbClr val="FF3399"/>
                </a:solidFill>
              </a:rPr>
              <a:t>2014</a:t>
            </a:r>
            <a:endParaRPr lang="el-GR" dirty="0">
              <a:solidFill>
                <a:srgbClr val="FF3399"/>
              </a:solidFill>
            </a:endParaRPr>
          </a:p>
        </p:txBody>
      </p:sp>
      <p:sp>
        <p:nvSpPr>
          <p:cNvPr id="25" name="TextBox 24"/>
          <p:cNvSpPr txBox="1"/>
          <p:nvPr/>
        </p:nvSpPr>
        <p:spPr>
          <a:xfrm>
            <a:off x="381000" y="2602468"/>
            <a:ext cx="457200" cy="369332"/>
          </a:xfrm>
          <a:prstGeom prst="rect">
            <a:avLst/>
          </a:prstGeom>
          <a:noFill/>
        </p:spPr>
        <p:txBody>
          <a:bodyPr wrap="square" rtlCol="0">
            <a:spAutoFit/>
          </a:bodyPr>
          <a:lstStyle/>
          <a:p>
            <a:r>
              <a:rPr lang="en-US" dirty="0" smtClean="0"/>
              <a:t>25</a:t>
            </a:r>
            <a:endParaRPr lang="el-GR" dirty="0"/>
          </a:p>
        </p:txBody>
      </p:sp>
      <p:sp>
        <p:nvSpPr>
          <p:cNvPr id="26" name="TextBox 25"/>
          <p:cNvSpPr txBox="1"/>
          <p:nvPr/>
        </p:nvSpPr>
        <p:spPr>
          <a:xfrm>
            <a:off x="3289852" y="1676400"/>
            <a:ext cx="533400" cy="369332"/>
          </a:xfrm>
          <a:prstGeom prst="rect">
            <a:avLst/>
          </a:prstGeom>
          <a:noFill/>
        </p:spPr>
        <p:txBody>
          <a:bodyPr wrap="square" rtlCol="0">
            <a:spAutoFit/>
          </a:bodyPr>
          <a:lstStyle/>
          <a:p>
            <a:r>
              <a:rPr lang="en-US" dirty="0" smtClean="0"/>
              <a:t>75</a:t>
            </a:r>
            <a:endParaRPr lang="el-GR" dirty="0"/>
          </a:p>
        </p:txBody>
      </p:sp>
      <p:sp>
        <p:nvSpPr>
          <p:cNvPr id="27" name="TextBox 26"/>
          <p:cNvSpPr txBox="1"/>
          <p:nvPr/>
        </p:nvSpPr>
        <p:spPr>
          <a:xfrm>
            <a:off x="4038600" y="2879348"/>
            <a:ext cx="533400" cy="369332"/>
          </a:xfrm>
          <a:prstGeom prst="rect">
            <a:avLst/>
          </a:prstGeom>
          <a:noFill/>
        </p:spPr>
        <p:txBody>
          <a:bodyPr wrap="square" rtlCol="0">
            <a:spAutoFit/>
          </a:bodyPr>
          <a:lstStyle/>
          <a:p>
            <a:r>
              <a:rPr lang="en-US" dirty="0" smtClean="0"/>
              <a:t>5</a:t>
            </a:r>
            <a:endParaRPr lang="el-GR" dirty="0"/>
          </a:p>
        </p:txBody>
      </p:sp>
      <p:sp>
        <p:nvSpPr>
          <p:cNvPr id="28" name="TextBox 27"/>
          <p:cNvSpPr txBox="1"/>
          <p:nvPr/>
        </p:nvSpPr>
        <p:spPr>
          <a:xfrm>
            <a:off x="4655654" y="3242846"/>
            <a:ext cx="373546" cy="369332"/>
          </a:xfrm>
          <a:prstGeom prst="rect">
            <a:avLst/>
          </a:prstGeom>
          <a:noFill/>
        </p:spPr>
        <p:txBody>
          <a:bodyPr wrap="square" rtlCol="0">
            <a:spAutoFit/>
          </a:bodyPr>
          <a:lstStyle/>
          <a:p>
            <a:r>
              <a:rPr lang="en-US" dirty="0" smtClean="0"/>
              <a:t>0</a:t>
            </a:r>
            <a:endParaRPr lang="el-GR" dirty="0"/>
          </a:p>
        </p:txBody>
      </p:sp>
      <p:sp>
        <p:nvSpPr>
          <p:cNvPr id="29" name="TextBox 28"/>
          <p:cNvSpPr txBox="1"/>
          <p:nvPr/>
        </p:nvSpPr>
        <p:spPr>
          <a:xfrm>
            <a:off x="6705600" y="1436132"/>
            <a:ext cx="533400" cy="369332"/>
          </a:xfrm>
          <a:prstGeom prst="rect">
            <a:avLst/>
          </a:prstGeom>
          <a:noFill/>
        </p:spPr>
        <p:txBody>
          <a:bodyPr wrap="square" rtlCol="0">
            <a:spAutoFit/>
          </a:bodyPr>
          <a:lstStyle/>
          <a:p>
            <a:r>
              <a:rPr lang="en-US" dirty="0" smtClean="0"/>
              <a:t>167</a:t>
            </a:r>
            <a:endParaRPr lang="el-GR" dirty="0"/>
          </a:p>
        </p:txBody>
      </p:sp>
      <p:sp>
        <p:nvSpPr>
          <p:cNvPr id="30" name="TextBox 29"/>
          <p:cNvSpPr txBox="1"/>
          <p:nvPr/>
        </p:nvSpPr>
        <p:spPr>
          <a:xfrm>
            <a:off x="7315200" y="1219200"/>
            <a:ext cx="533400" cy="369332"/>
          </a:xfrm>
          <a:prstGeom prst="rect">
            <a:avLst/>
          </a:prstGeom>
          <a:noFill/>
        </p:spPr>
        <p:txBody>
          <a:bodyPr wrap="square" rtlCol="0">
            <a:spAutoFit/>
          </a:bodyPr>
          <a:lstStyle/>
          <a:p>
            <a:r>
              <a:rPr lang="en-US" dirty="0" smtClean="0"/>
              <a:t>175</a:t>
            </a:r>
            <a:endParaRPr lang="el-GR" dirty="0"/>
          </a:p>
        </p:txBody>
      </p:sp>
      <p:sp>
        <p:nvSpPr>
          <p:cNvPr id="31" name="TextBox 30"/>
          <p:cNvSpPr txBox="1"/>
          <p:nvPr/>
        </p:nvSpPr>
        <p:spPr>
          <a:xfrm>
            <a:off x="8122755" y="2642752"/>
            <a:ext cx="533400" cy="369332"/>
          </a:xfrm>
          <a:prstGeom prst="rect">
            <a:avLst/>
          </a:prstGeom>
          <a:noFill/>
        </p:spPr>
        <p:txBody>
          <a:bodyPr wrap="square" rtlCol="0">
            <a:spAutoFit/>
          </a:bodyPr>
          <a:lstStyle/>
          <a:p>
            <a:r>
              <a:rPr lang="en-US" dirty="0" smtClean="0"/>
              <a:t>50</a:t>
            </a:r>
            <a:endParaRPr lang="el-GR" dirty="0"/>
          </a:p>
        </p:txBody>
      </p:sp>
      <p:sp>
        <p:nvSpPr>
          <p:cNvPr id="32" name="TextBox 31"/>
          <p:cNvSpPr txBox="1"/>
          <p:nvPr/>
        </p:nvSpPr>
        <p:spPr>
          <a:xfrm>
            <a:off x="0" y="4829651"/>
            <a:ext cx="7543800" cy="1200329"/>
          </a:xfrm>
          <a:prstGeom prst="rect">
            <a:avLst/>
          </a:prstGeom>
          <a:noFill/>
        </p:spPr>
        <p:txBody>
          <a:bodyPr wrap="square" rtlCol="0">
            <a:spAutoFit/>
          </a:bodyPr>
          <a:lstStyle/>
          <a:p>
            <a:pPr marL="285750" indent="-285750">
              <a:buFont typeface="Arial" panose="020B0604020202020204" pitchFamily="34" charset="0"/>
              <a:buChar char="•"/>
            </a:pPr>
            <a:r>
              <a:rPr lang="el-GR" dirty="0" smtClean="0">
                <a:solidFill>
                  <a:schemeClr val="tx1">
                    <a:lumMod val="85000"/>
                    <a:lumOff val="15000"/>
                  </a:schemeClr>
                </a:solidFill>
              </a:rPr>
              <a:t>Χρόνος ανά συσκευή που καταναλώνεται για την παρακολούθηση </a:t>
            </a:r>
            <a:r>
              <a:rPr lang="en-US" dirty="0" smtClean="0">
                <a:solidFill>
                  <a:schemeClr val="tx1">
                    <a:lumMod val="85000"/>
                    <a:lumOff val="15000"/>
                  </a:schemeClr>
                </a:solidFill>
              </a:rPr>
              <a:t>video</a:t>
            </a:r>
            <a:endParaRPr lang="el-GR" dirty="0" smtClean="0">
              <a:solidFill>
                <a:schemeClr val="tx1">
                  <a:lumMod val="85000"/>
                  <a:lumOff val="15000"/>
                </a:schemeClr>
              </a:solidFill>
            </a:endParaRPr>
          </a:p>
          <a:p>
            <a:pPr marL="285750" indent="-285750">
              <a:buFont typeface="Arial" panose="020B0604020202020204" pitchFamily="34" charset="0"/>
              <a:buChar char="•"/>
            </a:pPr>
            <a:r>
              <a:rPr lang="el-GR" dirty="0" smtClean="0">
                <a:solidFill>
                  <a:schemeClr val="tx1">
                    <a:lumMod val="85000"/>
                    <a:lumOff val="15000"/>
                  </a:schemeClr>
                </a:solidFill>
              </a:rPr>
              <a:t>Η διαφημιστική δαπάνη αναμένεται να ακολουθήσει την τάση, δηλαδή ν’ αυξηθεί η διαφήμιση στο κινητό.</a:t>
            </a:r>
          </a:p>
          <a:p>
            <a:pPr marL="285750" indent="-285750">
              <a:buFont typeface="Arial" panose="020B0604020202020204" pitchFamily="34" charset="0"/>
              <a:buChar char="•"/>
            </a:pPr>
            <a:endParaRPr lang="el-GR" dirty="0">
              <a:solidFill>
                <a:schemeClr val="tx1">
                  <a:lumMod val="85000"/>
                  <a:lumOff val="15000"/>
                </a:schemeClr>
              </a:solidFill>
            </a:endParaRPr>
          </a:p>
        </p:txBody>
      </p:sp>
      <p:sp>
        <p:nvSpPr>
          <p:cNvPr id="3" name="Rectangle 2"/>
          <p:cNvSpPr/>
          <p:nvPr/>
        </p:nvSpPr>
        <p:spPr>
          <a:xfrm>
            <a:off x="3862180" y="5908358"/>
            <a:ext cx="4079835" cy="369332"/>
          </a:xfrm>
          <a:prstGeom prst="rect">
            <a:avLst/>
          </a:prstGeom>
        </p:spPr>
        <p:txBody>
          <a:bodyPr wrap="none">
            <a:spAutoFit/>
          </a:bodyPr>
          <a:lstStyle/>
          <a:p>
            <a:r>
              <a:rPr lang="en-US" dirty="0"/>
              <a:t>Mc Kinsey &amp; Company, </a:t>
            </a:r>
            <a:r>
              <a:rPr lang="en-US" dirty="0" err="1" smtClean="0"/>
              <a:t>i</a:t>
            </a:r>
            <a:r>
              <a:rPr lang="el-GR" dirty="0" smtClean="0"/>
              <a:t> </a:t>
            </a:r>
            <a:r>
              <a:rPr lang="en-US" dirty="0" smtClean="0"/>
              <a:t>consumer </a:t>
            </a:r>
            <a:r>
              <a:rPr lang="en-US" dirty="0"/>
              <a:t>survey</a:t>
            </a:r>
            <a:endParaRPr lang="el-GR" dirty="0"/>
          </a:p>
        </p:txBody>
      </p:sp>
      <p:sp>
        <p:nvSpPr>
          <p:cNvPr id="6" name="Up Arrow 5"/>
          <p:cNvSpPr/>
          <p:nvPr/>
        </p:nvSpPr>
        <p:spPr>
          <a:xfrm>
            <a:off x="7543800" y="4548741"/>
            <a:ext cx="457200" cy="642610"/>
          </a:xfrm>
          <a:prstGeom prst="up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014244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662756" cy="838200"/>
          </a:xfrm>
        </p:spPr>
        <p:txBody>
          <a:bodyPr>
            <a:normAutofit/>
          </a:bodyPr>
          <a:lstStyle/>
          <a:p>
            <a:r>
              <a:rPr lang="el-GR" sz="2200" dirty="0" smtClean="0"/>
              <a:t>Η ανάπτυξη του </a:t>
            </a:r>
            <a:r>
              <a:rPr lang="en-US" sz="2200" dirty="0" smtClean="0"/>
              <a:t>on line video</a:t>
            </a:r>
            <a:r>
              <a:rPr lang="el-GR" sz="2200" dirty="0" smtClean="0"/>
              <a:t> σε διαφημιστική δαπάνη αναμένεται να φτάσει το 40</a:t>
            </a:r>
            <a:r>
              <a:rPr lang="el-GR" sz="2200" dirty="0"/>
              <a:t>% </a:t>
            </a:r>
          </a:p>
        </p:txBody>
      </p:sp>
      <p:sp>
        <p:nvSpPr>
          <p:cNvPr id="6" name="Flowchart: Connector 5"/>
          <p:cNvSpPr/>
          <p:nvPr/>
        </p:nvSpPr>
        <p:spPr>
          <a:xfrm>
            <a:off x="1154597" y="2435383"/>
            <a:ext cx="1295400" cy="12192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lowchart: Connector 7"/>
          <p:cNvSpPr/>
          <p:nvPr/>
        </p:nvSpPr>
        <p:spPr>
          <a:xfrm>
            <a:off x="2297597" y="2130583"/>
            <a:ext cx="1524000" cy="15240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9" name="Flowchart: Connector 8"/>
          <p:cNvSpPr/>
          <p:nvPr/>
        </p:nvSpPr>
        <p:spPr>
          <a:xfrm>
            <a:off x="3686585" y="1815548"/>
            <a:ext cx="1856096" cy="18288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Flowchart: Connector 9"/>
          <p:cNvSpPr/>
          <p:nvPr/>
        </p:nvSpPr>
        <p:spPr>
          <a:xfrm>
            <a:off x="5349459" y="1472084"/>
            <a:ext cx="2313296" cy="22098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Connector 11"/>
          <p:cNvCxnSpPr/>
          <p:nvPr/>
        </p:nvCxnSpPr>
        <p:spPr>
          <a:xfrm flipV="1">
            <a:off x="1001486" y="3725101"/>
            <a:ext cx="6858711" cy="21165"/>
          </a:xfrm>
          <a:prstGeom prst="line">
            <a:avLst/>
          </a:prstGeom>
          <a:ln w="1143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07871" y="2696857"/>
            <a:ext cx="762000" cy="523220"/>
          </a:xfrm>
          <a:prstGeom prst="rect">
            <a:avLst/>
          </a:prstGeom>
          <a:solidFill>
            <a:schemeClr val="tx2">
              <a:lumMod val="40000"/>
              <a:lumOff val="60000"/>
            </a:schemeClr>
          </a:solidFill>
        </p:spPr>
        <p:txBody>
          <a:bodyPr wrap="square" rtlCol="0">
            <a:spAutoFit/>
          </a:bodyPr>
          <a:lstStyle/>
          <a:p>
            <a:r>
              <a:rPr lang="en-US" sz="2800" b="1" dirty="0" smtClean="0">
                <a:solidFill>
                  <a:schemeClr val="bg1"/>
                </a:solidFill>
              </a:rPr>
              <a:t>3%</a:t>
            </a:r>
            <a:endParaRPr lang="el-GR" sz="2800" b="1" dirty="0">
              <a:solidFill>
                <a:schemeClr val="bg1"/>
              </a:solidFill>
            </a:endParaRPr>
          </a:p>
        </p:txBody>
      </p:sp>
      <p:sp>
        <p:nvSpPr>
          <p:cNvPr id="15" name="TextBox 14"/>
          <p:cNvSpPr txBox="1"/>
          <p:nvPr/>
        </p:nvSpPr>
        <p:spPr>
          <a:xfrm>
            <a:off x="2744623" y="2511542"/>
            <a:ext cx="838200" cy="523220"/>
          </a:xfrm>
          <a:prstGeom prst="rect">
            <a:avLst/>
          </a:prstGeom>
          <a:solidFill>
            <a:schemeClr val="tx2">
              <a:lumMod val="40000"/>
              <a:lumOff val="60000"/>
            </a:schemeClr>
          </a:solidFill>
        </p:spPr>
        <p:txBody>
          <a:bodyPr wrap="square" rtlCol="0">
            <a:spAutoFit/>
          </a:bodyPr>
          <a:lstStyle/>
          <a:p>
            <a:r>
              <a:rPr lang="en-US" sz="2800" b="1" dirty="0" smtClean="0">
                <a:solidFill>
                  <a:schemeClr val="bg1"/>
                </a:solidFill>
              </a:rPr>
              <a:t>10%</a:t>
            </a:r>
            <a:endParaRPr lang="el-GR" sz="2800" b="1" dirty="0">
              <a:solidFill>
                <a:schemeClr val="bg1"/>
              </a:solidFill>
            </a:endParaRPr>
          </a:p>
        </p:txBody>
      </p:sp>
      <p:sp>
        <p:nvSpPr>
          <p:cNvPr id="16" name="TextBox 15"/>
          <p:cNvSpPr txBox="1"/>
          <p:nvPr/>
        </p:nvSpPr>
        <p:spPr>
          <a:xfrm>
            <a:off x="4223344" y="2426151"/>
            <a:ext cx="1068923" cy="523220"/>
          </a:xfrm>
          <a:prstGeom prst="rect">
            <a:avLst/>
          </a:prstGeom>
          <a:solidFill>
            <a:schemeClr val="tx2">
              <a:lumMod val="40000"/>
              <a:lumOff val="60000"/>
            </a:schemeClr>
          </a:solidFill>
        </p:spPr>
        <p:txBody>
          <a:bodyPr wrap="square" rtlCol="0">
            <a:spAutoFit/>
          </a:bodyPr>
          <a:lstStyle/>
          <a:p>
            <a:r>
              <a:rPr lang="en-US" sz="2800" b="1" dirty="0" smtClean="0">
                <a:solidFill>
                  <a:schemeClr val="bg1"/>
                </a:solidFill>
              </a:rPr>
              <a:t>11%</a:t>
            </a:r>
            <a:endParaRPr lang="el-GR" sz="2800" b="1" dirty="0">
              <a:solidFill>
                <a:schemeClr val="bg1"/>
              </a:solidFill>
            </a:endParaRPr>
          </a:p>
        </p:txBody>
      </p:sp>
      <p:sp>
        <p:nvSpPr>
          <p:cNvPr id="17" name="TextBox 16"/>
          <p:cNvSpPr txBox="1"/>
          <p:nvPr/>
        </p:nvSpPr>
        <p:spPr>
          <a:xfrm>
            <a:off x="6142159" y="2263825"/>
            <a:ext cx="952501" cy="523220"/>
          </a:xfrm>
          <a:prstGeom prst="rect">
            <a:avLst/>
          </a:prstGeom>
          <a:solidFill>
            <a:schemeClr val="tx2">
              <a:lumMod val="40000"/>
              <a:lumOff val="60000"/>
            </a:schemeClr>
          </a:solidFill>
        </p:spPr>
        <p:txBody>
          <a:bodyPr wrap="square" rtlCol="0">
            <a:spAutoFit/>
          </a:bodyPr>
          <a:lstStyle/>
          <a:p>
            <a:r>
              <a:rPr lang="en-US" sz="2800" b="1" dirty="0" smtClean="0">
                <a:solidFill>
                  <a:schemeClr val="bg1"/>
                </a:solidFill>
              </a:rPr>
              <a:t>40%</a:t>
            </a:r>
            <a:endParaRPr lang="el-GR" sz="2800" b="1" dirty="0">
              <a:solidFill>
                <a:schemeClr val="bg1"/>
              </a:solidFill>
            </a:endParaRPr>
          </a:p>
        </p:txBody>
      </p:sp>
      <p:sp>
        <p:nvSpPr>
          <p:cNvPr id="18" name="TextBox 17"/>
          <p:cNvSpPr txBox="1"/>
          <p:nvPr/>
        </p:nvSpPr>
        <p:spPr>
          <a:xfrm>
            <a:off x="5802797" y="3883183"/>
            <a:ext cx="2362200" cy="369332"/>
          </a:xfrm>
          <a:prstGeom prst="rect">
            <a:avLst/>
          </a:prstGeom>
          <a:noFill/>
        </p:spPr>
        <p:txBody>
          <a:bodyPr wrap="square" rtlCol="0">
            <a:spAutoFit/>
          </a:bodyPr>
          <a:lstStyle/>
          <a:p>
            <a:r>
              <a:rPr lang="en-US" dirty="0" smtClean="0"/>
              <a:t>On Line video</a:t>
            </a:r>
            <a:endParaRPr lang="el-GR" dirty="0"/>
          </a:p>
        </p:txBody>
      </p:sp>
      <p:sp>
        <p:nvSpPr>
          <p:cNvPr id="19" name="TextBox 18"/>
          <p:cNvSpPr txBox="1"/>
          <p:nvPr/>
        </p:nvSpPr>
        <p:spPr>
          <a:xfrm>
            <a:off x="4126397" y="3798180"/>
            <a:ext cx="914400" cy="369332"/>
          </a:xfrm>
          <a:prstGeom prst="rect">
            <a:avLst/>
          </a:prstGeom>
          <a:noFill/>
        </p:spPr>
        <p:txBody>
          <a:bodyPr wrap="square" rtlCol="0">
            <a:spAutoFit/>
          </a:bodyPr>
          <a:lstStyle/>
          <a:p>
            <a:r>
              <a:rPr lang="en-US" dirty="0"/>
              <a:t>S</a:t>
            </a:r>
            <a:r>
              <a:rPr lang="en-US" dirty="0" smtClean="0"/>
              <a:t>earch</a:t>
            </a:r>
            <a:endParaRPr lang="el-GR" dirty="0"/>
          </a:p>
        </p:txBody>
      </p:sp>
      <p:sp>
        <p:nvSpPr>
          <p:cNvPr id="20" name="TextBox 19"/>
          <p:cNvSpPr txBox="1"/>
          <p:nvPr/>
        </p:nvSpPr>
        <p:spPr>
          <a:xfrm>
            <a:off x="2373797" y="3818651"/>
            <a:ext cx="990600" cy="646331"/>
          </a:xfrm>
          <a:prstGeom prst="rect">
            <a:avLst/>
          </a:prstGeom>
          <a:noFill/>
        </p:spPr>
        <p:txBody>
          <a:bodyPr wrap="square" rtlCol="0">
            <a:spAutoFit/>
          </a:bodyPr>
          <a:lstStyle/>
          <a:p>
            <a:r>
              <a:rPr lang="en-US" dirty="0" smtClean="0"/>
              <a:t>Display banners</a:t>
            </a:r>
            <a:endParaRPr lang="el-GR" dirty="0"/>
          </a:p>
        </p:txBody>
      </p:sp>
      <p:sp>
        <p:nvSpPr>
          <p:cNvPr id="21" name="TextBox 20"/>
          <p:cNvSpPr txBox="1"/>
          <p:nvPr/>
        </p:nvSpPr>
        <p:spPr>
          <a:xfrm>
            <a:off x="1611797" y="3824338"/>
            <a:ext cx="914400" cy="369332"/>
          </a:xfrm>
          <a:prstGeom prst="rect">
            <a:avLst/>
          </a:prstGeom>
          <a:noFill/>
        </p:spPr>
        <p:txBody>
          <a:bodyPr wrap="square" rtlCol="0">
            <a:spAutoFit/>
          </a:bodyPr>
          <a:lstStyle/>
          <a:p>
            <a:r>
              <a:rPr lang="en-US" dirty="0" smtClean="0"/>
              <a:t>T</a:t>
            </a:r>
            <a:r>
              <a:rPr lang="en-US" dirty="0"/>
              <a:t>V</a:t>
            </a:r>
            <a:endParaRPr lang="el-GR" dirty="0"/>
          </a:p>
        </p:txBody>
      </p:sp>
      <p:sp>
        <p:nvSpPr>
          <p:cNvPr id="23" name="TextBox 22"/>
          <p:cNvSpPr txBox="1"/>
          <p:nvPr/>
        </p:nvSpPr>
        <p:spPr>
          <a:xfrm>
            <a:off x="1507871" y="4724400"/>
            <a:ext cx="914400" cy="461665"/>
          </a:xfrm>
          <a:prstGeom prst="rect">
            <a:avLst/>
          </a:prstGeom>
          <a:noFill/>
        </p:spPr>
        <p:txBody>
          <a:bodyPr wrap="square" rtlCol="0">
            <a:spAutoFit/>
          </a:bodyPr>
          <a:lstStyle/>
          <a:p>
            <a:r>
              <a:rPr lang="en-US" sz="2400" b="1" dirty="0" smtClean="0">
                <a:solidFill>
                  <a:schemeClr val="bg2">
                    <a:lumMod val="25000"/>
                  </a:schemeClr>
                </a:solidFill>
              </a:rPr>
              <a:t>40%</a:t>
            </a:r>
            <a:endParaRPr lang="el-GR" sz="2400" b="1" dirty="0">
              <a:solidFill>
                <a:schemeClr val="bg2">
                  <a:lumMod val="25000"/>
                </a:schemeClr>
              </a:solidFill>
            </a:endParaRPr>
          </a:p>
        </p:txBody>
      </p:sp>
      <p:sp>
        <p:nvSpPr>
          <p:cNvPr id="24" name="TextBox 23"/>
          <p:cNvSpPr txBox="1"/>
          <p:nvPr/>
        </p:nvSpPr>
        <p:spPr>
          <a:xfrm>
            <a:off x="2929205" y="4734052"/>
            <a:ext cx="914400" cy="461665"/>
          </a:xfrm>
          <a:prstGeom prst="rect">
            <a:avLst/>
          </a:prstGeom>
          <a:noFill/>
        </p:spPr>
        <p:txBody>
          <a:bodyPr wrap="square" rtlCol="0">
            <a:spAutoFit/>
          </a:bodyPr>
          <a:lstStyle/>
          <a:p>
            <a:r>
              <a:rPr lang="en-US" sz="2400" b="1" dirty="0" smtClean="0">
                <a:solidFill>
                  <a:schemeClr val="bg2">
                    <a:lumMod val="25000"/>
                  </a:schemeClr>
                </a:solidFill>
              </a:rPr>
              <a:t>4%</a:t>
            </a:r>
            <a:endParaRPr lang="el-GR" sz="2400" b="1" dirty="0">
              <a:solidFill>
                <a:schemeClr val="bg2">
                  <a:lumMod val="25000"/>
                </a:schemeClr>
              </a:solidFill>
            </a:endParaRPr>
          </a:p>
        </p:txBody>
      </p:sp>
      <p:sp>
        <p:nvSpPr>
          <p:cNvPr id="25" name="TextBox 24"/>
          <p:cNvSpPr txBox="1"/>
          <p:nvPr/>
        </p:nvSpPr>
        <p:spPr>
          <a:xfrm>
            <a:off x="4386033" y="4752843"/>
            <a:ext cx="609600" cy="461665"/>
          </a:xfrm>
          <a:prstGeom prst="rect">
            <a:avLst/>
          </a:prstGeom>
          <a:noFill/>
        </p:spPr>
        <p:txBody>
          <a:bodyPr wrap="square" rtlCol="0">
            <a:spAutoFit/>
          </a:bodyPr>
          <a:lstStyle/>
          <a:p>
            <a:r>
              <a:rPr lang="en-US" sz="2400" b="1" dirty="0">
                <a:solidFill>
                  <a:schemeClr val="bg2">
                    <a:lumMod val="25000"/>
                  </a:schemeClr>
                </a:solidFill>
              </a:rPr>
              <a:t>8</a:t>
            </a:r>
            <a:r>
              <a:rPr lang="en-US" sz="2400" b="1" dirty="0" smtClean="0">
                <a:solidFill>
                  <a:schemeClr val="bg2">
                    <a:lumMod val="25000"/>
                  </a:schemeClr>
                </a:solidFill>
              </a:rPr>
              <a:t>%</a:t>
            </a:r>
            <a:endParaRPr lang="el-GR" sz="2400" b="1" dirty="0">
              <a:solidFill>
                <a:schemeClr val="bg2">
                  <a:lumMod val="25000"/>
                </a:schemeClr>
              </a:solidFill>
            </a:endParaRPr>
          </a:p>
        </p:txBody>
      </p:sp>
      <p:sp>
        <p:nvSpPr>
          <p:cNvPr id="26" name="TextBox 25"/>
          <p:cNvSpPr txBox="1"/>
          <p:nvPr/>
        </p:nvSpPr>
        <p:spPr>
          <a:xfrm>
            <a:off x="6294781" y="4734052"/>
            <a:ext cx="609600" cy="461665"/>
          </a:xfrm>
          <a:prstGeom prst="rect">
            <a:avLst/>
          </a:prstGeom>
          <a:noFill/>
        </p:spPr>
        <p:txBody>
          <a:bodyPr wrap="square" rtlCol="0">
            <a:spAutoFit/>
          </a:bodyPr>
          <a:lstStyle/>
          <a:p>
            <a:r>
              <a:rPr lang="en-US" sz="2400" b="1" dirty="0" smtClean="0">
                <a:solidFill>
                  <a:schemeClr val="bg2">
                    <a:lumMod val="25000"/>
                  </a:schemeClr>
                </a:solidFill>
              </a:rPr>
              <a:t>2%</a:t>
            </a:r>
            <a:endParaRPr lang="el-GR" sz="2400" b="1" dirty="0">
              <a:solidFill>
                <a:schemeClr val="bg2">
                  <a:lumMod val="25000"/>
                </a:schemeClr>
              </a:solidFill>
            </a:endParaRPr>
          </a:p>
        </p:txBody>
      </p:sp>
      <p:sp>
        <p:nvSpPr>
          <p:cNvPr id="27" name="TextBox 26"/>
          <p:cNvSpPr txBox="1"/>
          <p:nvPr/>
        </p:nvSpPr>
        <p:spPr>
          <a:xfrm>
            <a:off x="2079370" y="5457108"/>
            <a:ext cx="5448299" cy="369332"/>
          </a:xfrm>
          <a:prstGeom prst="rect">
            <a:avLst/>
          </a:prstGeom>
          <a:noFill/>
        </p:spPr>
        <p:txBody>
          <a:bodyPr wrap="square" rtlCol="0">
            <a:spAutoFit/>
          </a:bodyPr>
          <a:lstStyle/>
          <a:p>
            <a:r>
              <a:rPr lang="el-GR" dirty="0"/>
              <a:t>Μ</a:t>
            </a:r>
            <a:r>
              <a:rPr lang="el-GR" dirty="0" smtClean="0"/>
              <a:t>ερίδιο αγοράς διαφημιστικής δαπάνης </a:t>
            </a:r>
            <a:r>
              <a:rPr lang="en-US" dirty="0" smtClean="0"/>
              <a:t>2014</a:t>
            </a:r>
            <a:endParaRPr lang="el-GR" dirty="0"/>
          </a:p>
        </p:txBody>
      </p:sp>
      <p:sp>
        <p:nvSpPr>
          <p:cNvPr id="22" name="TextBox 21"/>
          <p:cNvSpPr txBox="1"/>
          <p:nvPr/>
        </p:nvSpPr>
        <p:spPr>
          <a:xfrm>
            <a:off x="775689" y="1295707"/>
            <a:ext cx="4762498" cy="338554"/>
          </a:xfrm>
          <a:prstGeom prst="rect">
            <a:avLst/>
          </a:prstGeom>
          <a:noFill/>
        </p:spPr>
        <p:txBody>
          <a:bodyPr wrap="square" rtlCol="0">
            <a:spAutoFit/>
          </a:bodyPr>
          <a:lstStyle/>
          <a:p>
            <a:r>
              <a:rPr lang="el-GR" sz="1600" b="1" dirty="0" smtClean="0"/>
              <a:t>Ανάπτυξη διαφημιστικών εσόδων </a:t>
            </a:r>
            <a:r>
              <a:rPr lang="en-US" sz="1600" b="1" dirty="0" smtClean="0"/>
              <a:t>2014</a:t>
            </a:r>
            <a:r>
              <a:rPr lang="el-GR" sz="1600" b="1" dirty="0" smtClean="0"/>
              <a:t>, ΗΠΑ</a:t>
            </a:r>
            <a:endParaRPr lang="el-GR" sz="1600" b="1" dirty="0"/>
          </a:p>
        </p:txBody>
      </p:sp>
      <p:sp>
        <p:nvSpPr>
          <p:cNvPr id="28" name="TextBox 27"/>
          <p:cNvSpPr txBox="1"/>
          <p:nvPr/>
        </p:nvSpPr>
        <p:spPr>
          <a:xfrm>
            <a:off x="5448299" y="6018272"/>
            <a:ext cx="2759765" cy="261610"/>
          </a:xfrm>
          <a:prstGeom prst="rect">
            <a:avLst/>
          </a:prstGeom>
          <a:noFill/>
        </p:spPr>
        <p:txBody>
          <a:bodyPr wrap="square" rtlCol="0">
            <a:spAutoFit/>
          </a:bodyPr>
          <a:lstStyle/>
          <a:p>
            <a:r>
              <a:rPr lang="en-US" sz="1100" dirty="0" smtClean="0"/>
              <a:t>Mc Kinsey &amp; Company, </a:t>
            </a:r>
            <a:r>
              <a:rPr lang="en-US" sz="1100" dirty="0" err="1" smtClean="0"/>
              <a:t>i</a:t>
            </a:r>
            <a:r>
              <a:rPr lang="en-US" sz="1100" dirty="0" smtClean="0"/>
              <a:t> consumer survey</a:t>
            </a:r>
            <a:endParaRPr lang="el-GR" sz="1100" dirty="0"/>
          </a:p>
        </p:txBody>
      </p:sp>
      <p:cxnSp>
        <p:nvCxnSpPr>
          <p:cNvPr id="29" name="Straight Connector 28"/>
          <p:cNvCxnSpPr/>
          <p:nvPr/>
        </p:nvCxnSpPr>
        <p:spPr>
          <a:xfrm flipV="1">
            <a:off x="1001486" y="5358896"/>
            <a:ext cx="6858711" cy="11390"/>
          </a:xfrm>
          <a:prstGeom prst="line">
            <a:avLst/>
          </a:prstGeom>
          <a:ln w="11430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23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467600" cy="838200"/>
          </a:xfrm>
        </p:spPr>
        <p:txBody>
          <a:bodyPr>
            <a:noAutofit/>
          </a:bodyPr>
          <a:lstStyle/>
          <a:p>
            <a:r>
              <a:rPr lang="el-GR" sz="2100" dirty="0" smtClean="0"/>
              <a:t>Η κίνηση σε δεδομένα αναμένεται να πολλαπλασιαστεί</a:t>
            </a:r>
            <a:br>
              <a:rPr lang="el-GR" sz="2100" dirty="0" smtClean="0"/>
            </a:br>
            <a:r>
              <a:rPr lang="el-GR" sz="2100" dirty="0" smtClean="0"/>
              <a:t>Το </a:t>
            </a:r>
            <a:r>
              <a:rPr lang="en-US" sz="2100" dirty="0" smtClean="0"/>
              <a:t>smartphone </a:t>
            </a:r>
            <a:r>
              <a:rPr lang="el-GR" sz="2100" dirty="0" smtClean="0"/>
              <a:t>θα αποτελέσει κυρίαρχο μέσο διακίνησης δεδομένων</a:t>
            </a:r>
            <a:endParaRPr lang="el-GR"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7467600" cy="5194056"/>
          </a:xfrm>
          <a:prstGeom prst="rect">
            <a:avLst/>
          </a:prstGeom>
        </p:spPr>
      </p:pic>
    </p:spTree>
    <p:extLst>
      <p:ext uri="{BB962C8B-B14F-4D97-AF65-F5344CB8AC3E}">
        <p14:creationId xmlns:p14="http://schemas.microsoft.com/office/powerpoint/2010/main" val="3399947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επενδύσεις σε δίκτυα νέας γενιάς είναι αναγκαίες</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0600"/>
            <a:ext cx="6248400" cy="5342314"/>
          </a:xfrm>
          <a:prstGeom prst="rect">
            <a:avLst/>
          </a:prstGeom>
        </p:spPr>
      </p:pic>
    </p:spTree>
    <p:extLst>
      <p:ext uri="{BB962C8B-B14F-4D97-AF65-F5344CB8AC3E}">
        <p14:creationId xmlns:p14="http://schemas.microsoft.com/office/powerpoint/2010/main" val="34582484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162800" cy="838200"/>
          </a:xfrm>
        </p:spPr>
        <p:txBody>
          <a:bodyPr>
            <a:normAutofit fontScale="90000"/>
          </a:bodyPr>
          <a:lstStyle/>
          <a:p>
            <a:r>
              <a:rPr lang="el-GR" dirty="0" smtClean="0"/>
              <a:t>Το φάσμα ως πύλη για τη δημιουργία της Ψηφιακής Αγοράς</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90599"/>
            <a:ext cx="7086600" cy="5309696"/>
          </a:xfrm>
        </p:spPr>
      </p:pic>
      <p:sp>
        <p:nvSpPr>
          <p:cNvPr id="5" name="TextBox 4"/>
          <p:cNvSpPr txBox="1"/>
          <p:nvPr/>
        </p:nvSpPr>
        <p:spPr>
          <a:xfrm>
            <a:off x="1600199" y="5955268"/>
            <a:ext cx="1273939" cy="382142"/>
          </a:xfrm>
          <a:prstGeom prst="rect">
            <a:avLst/>
          </a:prstGeom>
          <a:noFill/>
        </p:spPr>
        <p:txBody>
          <a:bodyPr wrap="square" rtlCol="0">
            <a:spAutoFit/>
          </a:bodyPr>
          <a:lstStyle/>
          <a:p>
            <a:r>
              <a:rPr lang="en-US" b="1" dirty="0" smtClean="0">
                <a:solidFill>
                  <a:srgbClr val="0070C0"/>
                </a:solidFill>
              </a:rPr>
              <a:t>1-10 ms</a:t>
            </a:r>
            <a:endParaRPr lang="el-GR" b="1" dirty="0">
              <a:solidFill>
                <a:srgbClr val="0070C0"/>
              </a:solidFill>
            </a:endParaRPr>
          </a:p>
        </p:txBody>
      </p:sp>
      <p:sp>
        <p:nvSpPr>
          <p:cNvPr id="6" name="TextBox 5"/>
          <p:cNvSpPr txBox="1"/>
          <p:nvPr/>
        </p:nvSpPr>
        <p:spPr>
          <a:xfrm>
            <a:off x="3124200" y="5943600"/>
            <a:ext cx="1219200" cy="369332"/>
          </a:xfrm>
          <a:prstGeom prst="rect">
            <a:avLst/>
          </a:prstGeom>
          <a:noFill/>
        </p:spPr>
        <p:txBody>
          <a:bodyPr wrap="square" rtlCol="0">
            <a:spAutoFit/>
          </a:bodyPr>
          <a:lstStyle/>
          <a:p>
            <a:r>
              <a:rPr lang="en-US" b="1" dirty="0" smtClean="0">
                <a:solidFill>
                  <a:srgbClr val="0070C0"/>
                </a:solidFill>
              </a:rPr>
              <a:t>10 – 75 ms</a:t>
            </a:r>
            <a:endParaRPr lang="el-GR" b="1" dirty="0">
              <a:solidFill>
                <a:srgbClr val="0070C0"/>
              </a:solidFill>
            </a:endParaRPr>
          </a:p>
        </p:txBody>
      </p:sp>
      <p:sp>
        <p:nvSpPr>
          <p:cNvPr id="7" name="TextBox 6"/>
          <p:cNvSpPr txBox="1"/>
          <p:nvPr/>
        </p:nvSpPr>
        <p:spPr>
          <a:xfrm>
            <a:off x="4724400" y="5943600"/>
            <a:ext cx="1524000" cy="369332"/>
          </a:xfrm>
          <a:prstGeom prst="rect">
            <a:avLst/>
          </a:prstGeom>
          <a:noFill/>
        </p:spPr>
        <p:txBody>
          <a:bodyPr wrap="square" rtlCol="0">
            <a:spAutoFit/>
          </a:bodyPr>
          <a:lstStyle/>
          <a:p>
            <a:r>
              <a:rPr lang="en-US" b="1" dirty="0" smtClean="0">
                <a:solidFill>
                  <a:srgbClr val="0070C0"/>
                </a:solidFill>
              </a:rPr>
              <a:t>75 – 100 ms</a:t>
            </a:r>
            <a:endParaRPr lang="el-GR" b="1" dirty="0">
              <a:solidFill>
                <a:srgbClr val="0070C0"/>
              </a:solidFill>
            </a:endParaRPr>
          </a:p>
        </p:txBody>
      </p:sp>
      <p:sp>
        <p:nvSpPr>
          <p:cNvPr id="8" name="TextBox 7"/>
          <p:cNvSpPr txBox="1"/>
          <p:nvPr/>
        </p:nvSpPr>
        <p:spPr>
          <a:xfrm>
            <a:off x="6324600" y="5943600"/>
            <a:ext cx="1524000" cy="369332"/>
          </a:xfrm>
          <a:prstGeom prst="rect">
            <a:avLst/>
          </a:prstGeom>
          <a:noFill/>
        </p:spPr>
        <p:txBody>
          <a:bodyPr wrap="square" rtlCol="0">
            <a:spAutoFit/>
          </a:bodyPr>
          <a:lstStyle/>
          <a:p>
            <a:r>
              <a:rPr lang="en-US" b="1" dirty="0" smtClean="0">
                <a:solidFill>
                  <a:srgbClr val="0070C0"/>
                </a:solidFill>
              </a:rPr>
              <a:t>100-1000 ms</a:t>
            </a:r>
            <a:endParaRPr lang="el-GR" b="1" dirty="0">
              <a:solidFill>
                <a:srgbClr val="0070C0"/>
              </a:solidFill>
            </a:endParaRPr>
          </a:p>
        </p:txBody>
      </p:sp>
      <p:sp>
        <p:nvSpPr>
          <p:cNvPr id="3" name="TextBox 2"/>
          <p:cNvSpPr txBox="1"/>
          <p:nvPr/>
        </p:nvSpPr>
        <p:spPr>
          <a:xfrm>
            <a:off x="381000" y="4583668"/>
            <a:ext cx="685800" cy="369332"/>
          </a:xfrm>
          <a:prstGeom prst="rect">
            <a:avLst/>
          </a:prstGeom>
          <a:noFill/>
        </p:spPr>
        <p:txBody>
          <a:bodyPr wrap="square" rtlCol="0">
            <a:spAutoFit/>
          </a:bodyPr>
          <a:lstStyle/>
          <a:p>
            <a:r>
              <a:rPr lang="en-US" dirty="0" smtClean="0"/>
              <a:t>10M</a:t>
            </a:r>
            <a:endParaRPr lang="el-GR" dirty="0"/>
          </a:p>
        </p:txBody>
      </p:sp>
      <p:sp>
        <p:nvSpPr>
          <p:cNvPr id="9" name="TextBox 8"/>
          <p:cNvSpPr txBox="1"/>
          <p:nvPr/>
        </p:nvSpPr>
        <p:spPr>
          <a:xfrm>
            <a:off x="304800" y="4038600"/>
            <a:ext cx="762000" cy="369332"/>
          </a:xfrm>
          <a:prstGeom prst="rect">
            <a:avLst/>
          </a:prstGeom>
          <a:noFill/>
        </p:spPr>
        <p:txBody>
          <a:bodyPr wrap="square" rtlCol="0">
            <a:spAutoFit/>
          </a:bodyPr>
          <a:lstStyle/>
          <a:p>
            <a:r>
              <a:rPr lang="en-US" dirty="0" smtClean="0"/>
              <a:t>100M</a:t>
            </a:r>
            <a:endParaRPr lang="el-GR" dirty="0"/>
          </a:p>
        </p:txBody>
      </p:sp>
      <p:sp>
        <p:nvSpPr>
          <p:cNvPr id="10" name="TextBox 9"/>
          <p:cNvSpPr txBox="1"/>
          <p:nvPr/>
        </p:nvSpPr>
        <p:spPr>
          <a:xfrm>
            <a:off x="304800" y="3593068"/>
            <a:ext cx="762000" cy="369332"/>
          </a:xfrm>
          <a:prstGeom prst="rect">
            <a:avLst/>
          </a:prstGeom>
          <a:noFill/>
        </p:spPr>
        <p:txBody>
          <a:bodyPr wrap="square" rtlCol="0">
            <a:spAutoFit/>
          </a:bodyPr>
          <a:lstStyle/>
          <a:p>
            <a:r>
              <a:rPr lang="en-US" dirty="0" smtClean="0"/>
              <a:t>100M</a:t>
            </a:r>
            <a:endParaRPr lang="el-GR" dirty="0"/>
          </a:p>
        </p:txBody>
      </p:sp>
      <p:sp>
        <p:nvSpPr>
          <p:cNvPr id="11" name="TextBox 10"/>
          <p:cNvSpPr txBox="1"/>
          <p:nvPr/>
        </p:nvSpPr>
        <p:spPr>
          <a:xfrm>
            <a:off x="533400" y="3212068"/>
            <a:ext cx="762000" cy="369332"/>
          </a:xfrm>
          <a:prstGeom prst="rect">
            <a:avLst/>
          </a:prstGeom>
          <a:noFill/>
        </p:spPr>
        <p:txBody>
          <a:bodyPr wrap="square" rtlCol="0">
            <a:spAutoFit/>
          </a:bodyPr>
          <a:lstStyle/>
          <a:p>
            <a:r>
              <a:rPr lang="en-US" dirty="0" smtClean="0"/>
              <a:t>1</a:t>
            </a:r>
            <a:r>
              <a:rPr lang="en-US" dirty="0"/>
              <a:t>G</a:t>
            </a:r>
            <a:endParaRPr lang="el-GR" dirty="0"/>
          </a:p>
        </p:txBody>
      </p:sp>
      <p:sp>
        <p:nvSpPr>
          <p:cNvPr id="12" name="TextBox 11"/>
          <p:cNvSpPr txBox="1"/>
          <p:nvPr/>
        </p:nvSpPr>
        <p:spPr>
          <a:xfrm>
            <a:off x="457200" y="2754868"/>
            <a:ext cx="762000" cy="369332"/>
          </a:xfrm>
          <a:prstGeom prst="rect">
            <a:avLst/>
          </a:prstGeom>
          <a:noFill/>
        </p:spPr>
        <p:txBody>
          <a:bodyPr wrap="square" rtlCol="0">
            <a:spAutoFit/>
          </a:bodyPr>
          <a:lstStyle/>
          <a:p>
            <a:r>
              <a:rPr lang="en-US" dirty="0" smtClean="0"/>
              <a:t>10G</a:t>
            </a:r>
            <a:endParaRPr lang="el-GR" dirty="0"/>
          </a:p>
        </p:txBody>
      </p:sp>
      <p:cxnSp>
        <p:nvCxnSpPr>
          <p:cNvPr id="14" name="Straight Connector 13"/>
          <p:cNvCxnSpPr/>
          <p:nvPr/>
        </p:nvCxnSpPr>
        <p:spPr>
          <a:xfrm>
            <a:off x="1090047" y="4736068"/>
            <a:ext cx="5791200" cy="322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4267200"/>
            <a:ext cx="419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3853934"/>
            <a:ext cx="2590800" cy="322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6800" y="3417332"/>
            <a:ext cx="990600" cy="116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2686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267200" y="1219200"/>
            <a:ext cx="4800600" cy="1600200"/>
          </a:xfrm>
          <a:prstGeom prst="rect">
            <a:avLst/>
          </a:prstGeom>
        </p:spPr>
        <p:txBody>
          <a:bodyPr/>
          <a:lstStyle/>
          <a:p>
            <a:pPr lvl="0">
              <a:spcBef>
                <a:spcPct val="0"/>
              </a:spcBef>
              <a:defRPr/>
            </a:pPr>
            <a:r>
              <a:rPr lang="el-GR" sz="2000" b="1" dirty="0">
                <a:solidFill>
                  <a:schemeClr val="tx1">
                    <a:lumMod val="75000"/>
                    <a:lumOff val="25000"/>
                  </a:schemeClr>
                </a:solidFill>
                <a:ea typeface="Tahoma" pitchFamily="34" charset="0"/>
                <a:cs typeface="Tahoma" pitchFamily="34" charset="0"/>
              </a:rPr>
              <a:t>Το παράδειγμα της Ελλάδας </a:t>
            </a:r>
          </a:p>
          <a:p>
            <a:pPr lvl="0">
              <a:spcBef>
                <a:spcPct val="0"/>
              </a:spcBef>
              <a:defRPr/>
            </a:pPr>
            <a:r>
              <a:rPr lang="el-GR" sz="2000" b="1" dirty="0">
                <a:solidFill>
                  <a:schemeClr val="tx1">
                    <a:lumMod val="75000"/>
                    <a:lumOff val="25000"/>
                  </a:schemeClr>
                </a:solidFill>
                <a:ea typeface="Tahoma" pitchFamily="34" charset="0"/>
                <a:cs typeface="Tahoma" pitchFamily="34" charset="0"/>
              </a:rPr>
              <a:t>Άρση εμποδίων για αύξηση επενδύσεων</a:t>
            </a:r>
            <a:endParaRPr lang="en-US" sz="2000" b="1" dirty="0">
              <a:solidFill>
                <a:schemeClr val="tx1">
                  <a:lumMod val="75000"/>
                  <a:lumOff val="25000"/>
                </a:schemeClr>
              </a:solidFill>
            </a:endParaRPr>
          </a:p>
          <a:p>
            <a:pPr lvl="0">
              <a:spcBef>
                <a:spcPct val="0"/>
              </a:spcBef>
              <a:defRPr/>
            </a:pPr>
            <a:endParaRPr lang="en-US" sz="2000" b="1" dirty="0" smtClean="0">
              <a:solidFill>
                <a:srgbClr val="0070C0"/>
              </a:solidFill>
              <a:ea typeface="Tahoma" pitchFamily="34" charset="0"/>
              <a:cs typeface="Tahoma" pitchFamily="34" charset="0"/>
            </a:endParaRPr>
          </a:p>
          <a:p>
            <a:pPr lvl="0">
              <a:spcBef>
                <a:spcPct val="0"/>
              </a:spcBef>
              <a:defRPr/>
            </a:pPr>
            <a:r>
              <a:rPr lang="el-GR" sz="2000" b="1" dirty="0" smtClean="0">
                <a:solidFill>
                  <a:srgbClr val="0070C0"/>
                </a:solidFill>
                <a:ea typeface="Tahoma" pitchFamily="34" charset="0"/>
                <a:cs typeface="Tahoma" pitchFamily="34" charset="0"/>
              </a:rPr>
              <a:t>Σενάρια Ανάπτυξης και Προϋποθέσεις</a:t>
            </a:r>
          </a:p>
          <a:p>
            <a:pPr lvl="0">
              <a:spcBef>
                <a:spcPct val="0"/>
              </a:spcBef>
              <a:defRPr/>
            </a:pPr>
            <a:endParaRPr lang="el-GR" sz="2000" b="1" dirty="0" smtClean="0">
              <a:solidFill>
                <a:schemeClr val="tx1">
                  <a:lumMod val="75000"/>
                  <a:lumOff val="25000"/>
                </a:schemeClr>
              </a:solidFill>
              <a:ea typeface="Tahoma" pitchFamily="34" charset="0"/>
              <a:cs typeface="Tahoma" pitchFamily="34" charset="0"/>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p14="http://schemas.microsoft.com/office/powerpoint/2010/main" val="19580421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400" dirty="0">
                <a:latin typeface="+mn-lt"/>
                <a:cs typeface="Arial" panose="020B0604020202020204" pitchFamily="34" charset="0"/>
              </a:rPr>
              <a:t>Οι κινητές τηλεπικοινωνίες δημιουργούν αξία για την ελληνική οικονομία</a:t>
            </a:r>
            <a:endParaRPr lang="el-GR" sz="2200" dirty="0"/>
          </a:p>
        </p:txBody>
      </p:sp>
      <p:sp>
        <p:nvSpPr>
          <p:cNvPr id="8" name="TextBox 4"/>
          <p:cNvSpPr txBox="1">
            <a:spLocks noChangeArrowheads="1"/>
          </p:cNvSpPr>
          <p:nvPr/>
        </p:nvSpPr>
        <p:spPr bwMode="auto">
          <a:xfrm>
            <a:off x="304800" y="956846"/>
            <a:ext cx="86439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a:t>
            </a:r>
            <a:endParaRPr lang="en-US" sz="1600" dirty="0">
              <a:solidFill>
                <a:schemeClr val="tx1">
                  <a:lumMod val="65000"/>
                  <a:lumOff val="35000"/>
                </a:schemeClr>
              </a:solidFill>
              <a:latin typeface="+mn-lt"/>
              <a:cs typeface="Arial" panose="020B0604020202020204" pitchFamily="34" charset="0"/>
            </a:endParaRPr>
          </a:p>
        </p:txBody>
      </p:sp>
      <p:sp>
        <p:nvSpPr>
          <p:cNvPr id="11" name="Rectangle 10"/>
          <p:cNvSpPr/>
          <p:nvPr/>
        </p:nvSpPr>
        <p:spPr>
          <a:xfrm>
            <a:off x="228600" y="1905000"/>
            <a:ext cx="39624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1905000"/>
            <a:ext cx="39624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21336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Καταναλωτές</a:t>
            </a:r>
            <a:endParaRPr lang="en-US" sz="1200" dirty="0"/>
          </a:p>
        </p:txBody>
      </p:sp>
      <p:sp>
        <p:nvSpPr>
          <p:cNvPr id="18" name="Rectangle 17"/>
          <p:cNvSpPr/>
          <p:nvPr/>
        </p:nvSpPr>
        <p:spPr>
          <a:xfrm>
            <a:off x="381000" y="33528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Επιχειρήσεις</a:t>
            </a:r>
            <a:endParaRPr lang="en-US" sz="1200" dirty="0"/>
          </a:p>
        </p:txBody>
      </p:sp>
      <p:sp>
        <p:nvSpPr>
          <p:cNvPr id="19" name="Rectangle 18"/>
          <p:cNvSpPr/>
          <p:nvPr/>
        </p:nvSpPr>
        <p:spPr>
          <a:xfrm>
            <a:off x="381000" y="4689396"/>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ΑΕΠ</a:t>
            </a:r>
            <a:endParaRPr lang="en-US" sz="1200" dirty="0"/>
          </a:p>
        </p:txBody>
      </p:sp>
      <p:sp>
        <p:nvSpPr>
          <p:cNvPr id="20" name="TextBox 19"/>
          <p:cNvSpPr txBox="1"/>
          <p:nvPr/>
        </p:nvSpPr>
        <p:spPr>
          <a:xfrm>
            <a:off x="1600200" y="1981200"/>
            <a:ext cx="2590800" cy="1107996"/>
          </a:xfrm>
          <a:prstGeom prst="rect">
            <a:avLst/>
          </a:prstGeom>
          <a:noFill/>
        </p:spPr>
        <p:txBody>
          <a:bodyPr wrap="square" rtlCol="0">
            <a:spAutoFit/>
          </a:bodyPr>
          <a:lstStyle/>
          <a:p>
            <a:pPr marL="182563" indent="-182563">
              <a:buFont typeface="Arial" pitchFamily="34" charset="0"/>
              <a:buChar char="•"/>
            </a:pPr>
            <a:r>
              <a:rPr lang="el-GR" sz="1100" b="1" dirty="0" smtClean="0"/>
              <a:t>Μείωση τιμών : 6</a:t>
            </a:r>
            <a:r>
              <a:rPr lang="en-GB" sz="1100" b="1" dirty="0" smtClean="0"/>
              <a:t>7</a:t>
            </a:r>
            <a:r>
              <a:rPr lang="el-GR" sz="1100" b="1" dirty="0" smtClean="0"/>
              <a:t>% στην ομιλία και</a:t>
            </a:r>
            <a:r>
              <a:rPr lang="en-GB" sz="1100" b="1" dirty="0" smtClean="0"/>
              <a:t> </a:t>
            </a:r>
            <a:r>
              <a:rPr lang="en-US" sz="1100" b="1" dirty="0" smtClean="0"/>
              <a:t>90</a:t>
            </a:r>
            <a:r>
              <a:rPr lang="el-GR" sz="1100" b="1" dirty="0" smtClean="0"/>
              <a:t>% στα δεδομένα 2008-201</a:t>
            </a:r>
            <a:r>
              <a:rPr lang="en-US" sz="1100" b="1" dirty="0" smtClean="0"/>
              <a:t>4</a:t>
            </a:r>
            <a:endParaRPr lang="el-GR" sz="1100" b="1" dirty="0" smtClean="0"/>
          </a:p>
          <a:p>
            <a:pPr marL="182563" indent="-182563">
              <a:buFont typeface="Arial" pitchFamily="34" charset="0"/>
              <a:buChar char="•"/>
            </a:pPr>
            <a:r>
              <a:rPr lang="el-GR" sz="1100" dirty="0" smtClean="0"/>
              <a:t>Αύξηση χρήσης </a:t>
            </a:r>
            <a:r>
              <a:rPr lang="en-GB" sz="1100" dirty="0" smtClean="0"/>
              <a:t>mobile internet</a:t>
            </a:r>
            <a:r>
              <a:rPr lang="el-GR" sz="1100" dirty="0" smtClean="0"/>
              <a:t> </a:t>
            </a:r>
            <a:r>
              <a:rPr lang="en-GB" sz="1100" dirty="0" smtClean="0"/>
              <a:t>372</a:t>
            </a:r>
            <a:r>
              <a:rPr lang="el-GR" sz="1100" dirty="0" smtClean="0"/>
              <a:t>% 2009-201</a:t>
            </a:r>
            <a:r>
              <a:rPr lang="en-GB" sz="1100" dirty="0" smtClean="0"/>
              <a:t>4</a:t>
            </a:r>
            <a:endParaRPr lang="el-GR" sz="1100" dirty="0" smtClean="0"/>
          </a:p>
          <a:p>
            <a:pPr marL="182563" indent="-182563">
              <a:buFont typeface="Arial" pitchFamily="34" charset="0"/>
              <a:buChar char="•"/>
            </a:pPr>
            <a:r>
              <a:rPr lang="el-GR" sz="1100" b="1" dirty="0" smtClean="0"/>
              <a:t>Γεωγραφική κάλυψη 3</a:t>
            </a:r>
            <a:r>
              <a:rPr lang="en-GB" sz="1100" b="1" dirty="0" smtClean="0"/>
              <a:t>G </a:t>
            </a:r>
            <a:r>
              <a:rPr lang="el-GR" sz="1100" b="1" dirty="0" smtClean="0"/>
              <a:t>στο 99,5%</a:t>
            </a:r>
            <a:r>
              <a:rPr lang="el-GR" sz="1100" dirty="0" smtClean="0"/>
              <a:t> το 2013</a:t>
            </a:r>
            <a:endParaRPr lang="en-US" sz="1100" dirty="0"/>
          </a:p>
        </p:txBody>
      </p:sp>
      <p:sp>
        <p:nvSpPr>
          <p:cNvPr id="21" name="TextBox 20"/>
          <p:cNvSpPr txBox="1"/>
          <p:nvPr/>
        </p:nvSpPr>
        <p:spPr>
          <a:xfrm>
            <a:off x="1600200" y="3108573"/>
            <a:ext cx="2590800" cy="1615827"/>
          </a:xfrm>
          <a:prstGeom prst="rect">
            <a:avLst/>
          </a:prstGeom>
          <a:noFill/>
        </p:spPr>
        <p:txBody>
          <a:bodyPr wrap="square" rtlCol="0">
            <a:spAutoFit/>
          </a:bodyPr>
          <a:lstStyle/>
          <a:p>
            <a:pPr marL="182563" indent="-182563">
              <a:buFont typeface="Arial" pitchFamily="34" charset="0"/>
              <a:buChar char="•"/>
            </a:pPr>
            <a:r>
              <a:rPr lang="en-GB" sz="1100" b="1" dirty="0" smtClean="0"/>
              <a:t>27,4% </a:t>
            </a:r>
            <a:r>
              <a:rPr lang="el-GR" sz="1100" b="1" dirty="0" smtClean="0"/>
              <a:t>των επιχειρήσεων παρέχουν φορητές συσκευές </a:t>
            </a:r>
            <a:r>
              <a:rPr lang="el-GR" sz="1100" dirty="0" smtClean="0"/>
              <a:t>στο προσωπικό τους το 2013</a:t>
            </a:r>
          </a:p>
          <a:p>
            <a:pPr marL="182563" indent="-182563">
              <a:buFont typeface="Arial" pitchFamily="34" charset="0"/>
              <a:buChar char="•"/>
            </a:pPr>
            <a:r>
              <a:rPr lang="el-GR" sz="1100" dirty="0" smtClean="0"/>
              <a:t>Βελτίωση παραγωγικότητας λόγω άμεσης πρόσβασης σε πληροφορία, επικοινωνίας με προσωπικό σε κίνηση</a:t>
            </a:r>
          </a:p>
          <a:p>
            <a:pPr marL="182563" indent="-182563">
              <a:buFont typeface="Arial" pitchFamily="34" charset="0"/>
              <a:buChar char="•"/>
            </a:pPr>
            <a:r>
              <a:rPr lang="el-GR" sz="1100" b="1" dirty="0" smtClean="0"/>
              <a:t>Ανάπτυξη κινητών εφαρμογών – κλάδος με &gt;€400 εκ. τζίρο</a:t>
            </a:r>
          </a:p>
          <a:p>
            <a:pPr marL="182563" indent="-182563">
              <a:buFont typeface="Arial" pitchFamily="34" charset="0"/>
              <a:buChar char="•"/>
            </a:pPr>
            <a:endParaRPr lang="en-US" sz="1100" dirty="0"/>
          </a:p>
        </p:txBody>
      </p:sp>
      <p:sp>
        <p:nvSpPr>
          <p:cNvPr id="22" name="Rectangle 21"/>
          <p:cNvSpPr/>
          <p:nvPr/>
        </p:nvSpPr>
        <p:spPr>
          <a:xfrm>
            <a:off x="4724400" y="2092404"/>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Άμεση συνεισφορά κλάδου στην οικονομία</a:t>
            </a:r>
            <a:endParaRPr lang="en-US" sz="1200" dirty="0"/>
          </a:p>
        </p:txBody>
      </p:sp>
      <p:sp>
        <p:nvSpPr>
          <p:cNvPr id="23" name="Rectangle 22"/>
          <p:cNvSpPr/>
          <p:nvPr/>
        </p:nvSpPr>
        <p:spPr>
          <a:xfrm>
            <a:off x="4724400" y="33528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Δημόσια έσοδα</a:t>
            </a:r>
            <a:endParaRPr lang="en-US" sz="1200" dirty="0"/>
          </a:p>
        </p:txBody>
      </p:sp>
      <p:sp>
        <p:nvSpPr>
          <p:cNvPr id="24" name="Rectangle 23"/>
          <p:cNvSpPr/>
          <p:nvPr/>
        </p:nvSpPr>
        <p:spPr>
          <a:xfrm>
            <a:off x="4724400" y="47244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Πολλαπλα-σιαστικά αποτελέσματα στην οικονομία</a:t>
            </a:r>
            <a:endParaRPr lang="en-US" sz="1200" dirty="0"/>
          </a:p>
        </p:txBody>
      </p:sp>
      <p:sp>
        <p:nvSpPr>
          <p:cNvPr id="26" name="Rectangle 25"/>
          <p:cNvSpPr/>
          <p:nvPr/>
        </p:nvSpPr>
        <p:spPr>
          <a:xfrm>
            <a:off x="228600" y="1219200"/>
            <a:ext cx="3962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Όφελος στο χρήστη - Παραγωγικότητα</a:t>
            </a:r>
            <a:endParaRPr lang="en-US" sz="1600" b="1" dirty="0">
              <a:solidFill>
                <a:schemeClr val="tx1"/>
              </a:solidFill>
            </a:endParaRPr>
          </a:p>
        </p:txBody>
      </p:sp>
      <p:sp>
        <p:nvSpPr>
          <p:cNvPr id="28" name="Rectangle 27"/>
          <p:cNvSpPr/>
          <p:nvPr/>
        </p:nvSpPr>
        <p:spPr>
          <a:xfrm>
            <a:off x="4572000" y="1219200"/>
            <a:ext cx="3962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Όφελος από την προσφορά - Πολλαπλασιαστικά αποτελέσματα</a:t>
            </a:r>
            <a:endParaRPr lang="en-US" sz="1600" b="1" dirty="0">
              <a:solidFill>
                <a:schemeClr val="tx1"/>
              </a:solidFill>
            </a:endParaRPr>
          </a:p>
        </p:txBody>
      </p:sp>
      <p:sp>
        <p:nvSpPr>
          <p:cNvPr id="34" name="TextBox 33"/>
          <p:cNvSpPr txBox="1"/>
          <p:nvPr/>
        </p:nvSpPr>
        <p:spPr>
          <a:xfrm>
            <a:off x="1600200" y="4572000"/>
            <a:ext cx="2590800" cy="1107996"/>
          </a:xfrm>
          <a:prstGeom prst="rect">
            <a:avLst/>
          </a:prstGeom>
          <a:noFill/>
        </p:spPr>
        <p:txBody>
          <a:bodyPr wrap="square" rtlCol="0">
            <a:spAutoFit/>
          </a:bodyPr>
          <a:lstStyle/>
          <a:p>
            <a:pPr marL="182563" indent="-182563">
              <a:buFont typeface="Arial" pitchFamily="34" charset="0"/>
              <a:buChar char="•"/>
            </a:pPr>
            <a:r>
              <a:rPr lang="el-GR" sz="1100" b="1" dirty="0" smtClean="0"/>
              <a:t>€6,9 δισ. αύξηση στην παραγωγικότητα μέσω της χρήσης κινητής τηλεφωνίας</a:t>
            </a:r>
          </a:p>
          <a:p>
            <a:pPr marL="182563" indent="-182563">
              <a:buFont typeface="Arial" pitchFamily="34" charset="0"/>
              <a:buChar char="•"/>
            </a:pPr>
            <a:r>
              <a:rPr lang="el-GR" sz="1100" b="1" dirty="0" smtClean="0"/>
              <a:t>€1,3 δισ. αύξηση στην παραγωγικότητα μέσω της χρήσης 3</a:t>
            </a:r>
            <a:r>
              <a:rPr lang="en-CA" sz="1100" b="1" dirty="0" smtClean="0"/>
              <a:t>G </a:t>
            </a:r>
            <a:r>
              <a:rPr lang="el-GR" sz="1100" b="1" dirty="0" smtClean="0"/>
              <a:t>δικτύων </a:t>
            </a:r>
            <a:endParaRPr lang="en-US" sz="1100" b="1" dirty="0"/>
          </a:p>
        </p:txBody>
      </p:sp>
      <p:sp>
        <p:nvSpPr>
          <p:cNvPr id="31" name="TextBox 30"/>
          <p:cNvSpPr txBox="1"/>
          <p:nvPr/>
        </p:nvSpPr>
        <p:spPr>
          <a:xfrm>
            <a:off x="5943600" y="2126159"/>
            <a:ext cx="2362200" cy="769441"/>
          </a:xfrm>
          <a:prstGeom prst="rect">
            <a:avLst/>
          </a:prstGeom>
          <a:noFill/>
        </p:spPr>
        <p:txBody>
          <a:bodyPr wrap="square" rtlCol="0">
            <a:spAutoFit/>
          </a:bodyPr>
          <a:lstStyle/>
          <a:p>
            <a:pPr marL="182563" indent="-182563">
              <a:buFont typeface="Arial" pitchFamily="34" charset="0"/>
              <a:buChar char="•"/>
            </a:pPr>
            <a:r>
              <a:rPr lang="el-GR" sz="1100" b="1" dirty="0" smtClean="0"/>
              <a:t>€2.</a:t>
            </a:r>
            <a:r>
              <a:rPr lang="en-US" sz="1100" b="1" dirty="0" smtClean="0"/>
              <a:t>312</a:t>
            </a:r>
            <a:r>
              <a:rPr lang="el-GR" sz="1100" b="1" dirty="0" smtClean="0"/>
              <a:t> εκ. συνεισφορά στο ΑΕΠ </a:t>
            </a:r>
            <a:r>
              <a:rPr lang="el-GR" sz="1100" dirty="0" smtClean="0"/>
              <a:t>το 2014 (1,3% του συνολικού ΑΕΠ)</a:t>
            </a:r>
          </a:p>
          <a:p>
            <a:pPr marL="182563" indent="-182563">
              <a:buFont typeface="Arial" pitchFamily="34" charset="0"/>
              <a:buChar char="•"/>
            </a:pPr>
            <a:r>
              <a:rPr lang="el-GR" sz="1100" dirty="0" smtClean="0"/>
              <a:t>€3</a:t>
            </a:r>
            <a:r>
              <a:rPr lang="en-US" sz="1100" dirty="0" smtClean="0"/>
              <a:t>09</a:t>
            </a:r>
            <a:r>
              <a:rPr lang="el-GR" sz="1100" dirty="0" smtClean="0"/>
              <a:t> εκ. επενδύσεις  το 2014</a:t>
            </a:r>
          </a:p>
          <a:p>
            <a:pPr marL="182563" indent="-182563">
              <a:buFont typeface="Arial" pitchFamily="34" charset="0"/>
              <a:buChar char="•"/>
            </a:pPr>
            <a:r>
              <a:rPr lang="el-GR" sz="1100" dirty="0" smtClean="0"/>
              <a:t>4.</a:t>
            </a:r>
            <a:r>
              <a:rPr lang="en-GB" sz="1100" dirty="0" smtClean="0"/>
              <a:t>568</a:t>
            </a:r>
            <a:r>
              <a:rPr lang="el-GR" sz="1100" dirty="0" smtClean="0"/>
              <a:t> θέσεις εργασίας</a:t>
            </a:r>
            <a:endParaRPr lang="en-US" sz="1100" dirty="0"/>
          </a:p>
        </p:txBody>
      </p:sp>
      <p:sp>
        <p:nvSpPr>
          <p:cNvPr id="32" name="TextBox 31"/>
          <p:cNvSpPr txBox="1"/>
          <p:nvPr/>
        </p:nvSpPr>
        <p:spPr>
          <a:xfrm>
            <a:off x="5943600" y="3352800"/>
            <a:ext cx="2438400" cy="938719"/>
          </a:xfrm>
          <a:prstGeom prst="rect">
            <a:avLst/>
          </a:prstGeom>
          <a:noFill/>
        </p:spPr>
        <p:txBody>
          <a:bodyPr wrap="square" rtlCol="0">
            <a:spAutoFit/>
          </a:bodyPr>
          <a:lstStyle/>
          <a:p>
            <a:pPr marL="182563" indent="-182563">
              <a:buFont typeface="Arial" pitchFamily="34" charset="0"/>
              <a:buChar char="•"/>
            </a:pPr>
            <a:r>
              <a:rPr lang="el-GR" sz="1100" b="1" dirty="0" smtClean="0"/>
              <a:t>€1.2</a:t>
            </a:r>
            <a:r>
              <a:rPr lang="en-US" sz="1100" b="1" dirty="0" smtClean="0"/>
              <a:t>39</a:t>
            </a:r>
            <a:r>
              <a:rPr lang="el-GR" sz="1100" b="1" dirty="0" smtClean="0"/>
              <a:t> εκ. συνεισφορά στα δημόσια έσοδα το 2014</a:t>
            </a:r>
          </a:p>
          <a:p>
            <a:pPr marL="182563" indent="-182563">
              <a:buFont typeface="Arial" pitchFamily="34" charset="0"/>
              <a:buChar char="•"/>
            </a:pPr>
            <a:r>
              <a:rPr lang="el-GR" sz="1100" dirty="0" smtClean="0"/>
              <a:t>Κλάδος με συνέπεια στην πληρωμή των υποχρεώσεων του, παρά την υπερφορολόγηση </a:t>
            </a:r>
          </a:p>
        </p:txBody>
      </p:sp>
      <p:sp>
        <p:nvSpPr>
          <p:cNvPr id="33" name="TextBox 32"/>
          <p:cNvSpPr txBox="1"/>
          <p:nvPr/>
        </p:nvSpPr>
        <p:spPr>
          <a:xfrm>
            <a:off x="5943600" y="4495800"/>
            <a:ext cx="2514600" cy="1446550"/>
          </a:xfrm>
          <a:prstGeom prst="rect">
            <a:avLst/>
          </a:prstGeom>
          <a:noFill/>
        </p:spPr>
        <p:txBody>
          <a:bodyPr wrap="square" rtlCol="0">
            <a:spAutoFit/>
          </a:bodyPr>
          <a:lstStyle/>
          <a:p>
            <a:pPr marL="182563" indent="-182563">
              <a:buFont typeface="Arial" pitchFamily="34" charset="0"/>
              <a:buChar char="•"/>
            </a:pPr>
            <a:r>
              <a:rPr lang="el-GR" sz="1100" b="1" dirty="0" smtClean="0"/>
              <a:t>1</a:t>
            </a:r>
            <a:r>
              <a:rPr lang="en-US" sz="1100" b="1" dirty="0" smtClean="0"/>
              <a:t>5</a:t>
            </a:r>
            <a:r>
              <a:rPr lang="el-GR" sz="1100" b="1" dirty="0" smtClean="0"/>
              <a:t>,</a:t>
            </a:r>
            <a:r>
              <a:rPr lang="en-US" sz="1100" b="1" dirty="0" smtClean="0"/>
              <a:t>6</a:t>
            </a:r>
            <a:r>
              <a:rPr lang="el-GR" sz="1100" b="1" dirty="0" smtClean="0"/>
              <a:t> χιλ. θέσεις εργασίας σε προμηθευτές και εμπόρους συσκευών</a:t>
            </a:r>
          </a:p>
          <a:p>
            <a:pPr marL="182563" indent="-182563">
              <a:buFont typeface="Arial" pitchFamily="34" charset="0"/>
              <a:buChar char="•"/>
            </a:pPr>
            <a:r>
              <a:rPr lang="el-GR" sz="1100" b="1" dirty="0" smtClean="0"/>
              <a:t>21,5 χιλ. θέσεις εργασίας από πολλαπλασιαστικά αποτελέσματα </a:t>
            </a:r>
            <a:r>
              <a:rPr lang="el-GR" sz="1100" dirty="0" smtClean="0"/>
              <a:t>στο σύνολο της οικονομίας</a:t>
            </a:r>
          </a:p>
          <a:p>
            <a:pPr marL="182563" indent="-182563">
              <a:buFont typeface="Arial" pitchFamily="34" charset="0"/>
              <a:buChar char="•"/>
            </a:pPr>
            <a:r>
              <a:rPr lang="el-GR" sz="1100" dirty="0" smtClean="0"/>
              <a:t>€1.909 εκ. συνεισφορά στο ΑΕΠ από πολλαπλασιαστικά αποτελέσματα</a:t>
            </a:r>
            <a:endParaRPr lang="en-US" sz="1100" dirty="0"/>
          </a:p>
        </p:txBody>
      </p:sp>
    </p:spTree>
    <p:extLst>
      <p:ext uri="{BB962C8B-B14F-4D97-AF65-F5344CB8AC3E}">
        <p14:creationId xmlns:p14="http://schemas.microsoft.com/office/powerpoint/2010/main" val="4832157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968"/>
            <a:ext cx="7620000" cy="838200"/>
          </a:xfrm>
        </p:spPr>
        <p:txBody>
          <a:bodyPr>
            <a:normAutofit fontScale="90000"/>
          </a:bodyPr>
          <a:lstStyle/>
          <a:p>
            <a:r>
              <a:rPr lang="en-US" dirty="0" smtClean="0"/>
              <a:t>O</a:t>
            </a:r>
            <a:r>
              <a:rPr lang="el-GR" dirty="0" smtClean="0"/>
              <a:t>ι υπηρεσίες </a:t>
            </a:r>
            <a:r>
              <a:rPr lang="en-US" dirty="0" smtClean="0"/>
              <a:t>ICT </a:t>
            </a:r>
            <a:r>
              <a:rPr lang="el-GR" dirty="0" smtClean="0"/>
              <a:t>μετασχηματίζουν κοινωνία και οικονομία</a:t>
            </a:r>
            <a:r>
              <a:rPr lang="en-US" dirty="0" smtClean="0"/>
              <a:t>, </a:t>
            </a:r>
            <a:r>
              <a:rPr lang="el-GR" dirty="0" smtClean="0"/>
              <a:t>σε Ευρωπαϊκό &amp; Διεθνές επίπεδο</a:t>
            </a:r>
            <a:r>
              <a:rPr lang="en-US" dirty="0" smtClean="0"/>
              <a:t> </a:t>
            </a:r>
            <a:r>
              <a:rPr lang="el-GR" dirty="0" smtClean="0"/>
              <a:t> </a:t>
            </a:r>
            <a:endParaRPr lang="el-GR" dirty="0"/>
          </a:p>
        </p:txBody>
      </p:sp>
      <p:sp>
        <p:nvSpPr>
          <p:cNvPr id="3" name="Content Placeholder 2"/>
          <p:cNvSpPr>
            <a:spLocks noGrp="1"/>
          </p:cNvSpPr>
          <p:nvPr>
            <p:ph idx="1"/>
          </p:nvPr>
        </p:nvSpPr>
        <p:spPr>
          <a:xfrm>
            <a:off x="0" y="951168"/>
            <a:ext cx="4190999" cy="5144832"/>
          </a:xfrm>
        </p:spPr>
        <p:txBody>
          <a:bodyPr>
            <a:noAutofit/>
          </a:bodyPr>
          <a:lstStyle/>
          <a:p>
            <a:r>
              <a:rPr lang="el-GR" sz="1700" dirty="0" smtClean="0"/>
              <a:t>Πληροφορική </a:t>
            </a:r>
            <a:r>
              <a:rPr lang="el-GR" sz="1700" dirty="0"/>
              <a:t>και Επικοινωνίες </a:t>
            </a:r>
            <a:r>
              <a:rPr lang="el-GR" sz="1700" dirty="0" smtClean="0"/>
              <a:t>συγκλίνουν </a:t>
            </a:r>
            <a:r>
              <a:rPr lang="el-GR" sz="1700" b="0" dirty="0" smtClean="0"/>
              <a:t>και φέρνουν </a:t>
            </a:r>
            <a:r>
              <a:rPr lang="el-GR" sz="1700" b="0" dirty="0"/>
              <a:t>επανάσταση στον τρόπο </a:t>
            </a:r>
            <a:r>
              <a:rPr lang="el-GR" sz="1700" b="0" dirty="0" smtClean="0"/>
              <a:t>λειτουργίας </a:t>
            </a:r>
            <a:r>
              <a:rPr lang="el-GR" sz="1700" b="0" dirty="0"/>
              <a:t>Κοινωνίας και Οικονομίας</a:t>
            </a:r>
            <a:r>
              <a:rPr lang="el-GR" sz="1700" b="0" dirty="0" smtClean="0"/>
              <a:t>. </a:t>
            </a:r>
          </a:p>
          <a:p>
            <a:r>
              <a:rPr lang="el-GR" sz="1700" dirty="0"/>
              <a:t>Οι </a:t>
            </a:r>
            <a:r>
              <a:rPr lang="el-GR" sz="1700" dirty="0" smtClean="0"/>
              <a:t>υπηρεσίες </a:t>
            </a:r>
            <a:r>
              <a:rPr lang="el-GR" sz="1700" dirty="0"/>
              <a:t>(ICT) </a:t>
            </a:r>
            <a:r>
              <a:rPr lang="el-GR" sz="1700" b="0" dirty="0"/>
              <a:t>που δημιουργούνται από τη </a:t>
            </a:r>
            <a:r>
              <a:rPr lang="el-GR" sz="1700" b="0" dirty="0" smtClean="0"/>
              <a:t>σύγκλιση </a:t>
            </a:r>
            <a:r>
              <a:rPr lang="el-GR" sz="1700" b="0" dirty="0"/>
              <a:t>αλλάζουν τα δεδομένα και </a:t>
            </a:r>
            <a:r>
              <a:rPr lang="el-GR" sz="1700" b="0" dirty="0" smtClean="0"/>
              <a:t>φέρνουν νέους </a:t>
            </a:r>
            <a:r>
              <a:rPr lang="el-GR" sz="1700" b="0" dirty="0"/>
              <a:t>τρόπους επικοινωνίας, μεταξύ </a:t>
            </a:r>
            <a:r>
              <a:rPr lang="el-GR" sz="1700" b="0" dirty="0" smtClean="0"/>
              <a:t>πολιτών</a:t>
            </a:r>
            <a:r>
              <a:rPr lang="el-GR" sz="1700" b="0" dirty="0"/>
              <a:t> </a:t>
            </a:r>
            <a:r>
              <a:rPr lang="el-GR" sz="1700" b="0" dirty="0" smtClean="0"/>
              <a:t>και επιχειρήσεων</a:t>
            </a:r>
            <a:r>
              <a:rPr lang="en-US" sz="1700" b="0" dirty="0" smtClean="0"/>
              <a:t>.</a:t>
            </a:r>
            <a:endParaRPr lang="el-GR" sz="1700" b="0" dirty="0" smtClean="0"/>
          </a:p>
          <a:p>
            <a:r>
              <a:rPr lang="el-GR" sz="1700" dirty="0" smtClean="0"/>
              <a:t>Η παραγωγικότητα αυξάνει</a:t>
            </a:r>
            <a:r>
              <a:rPr lang="el-GR" sz="1700" b="0" dirty="0" smtClean="0"/>
              <a:t>, </a:t>
            </a:r>
            <a:r>
              <a:rPr lang="el-GR" sz="1700" dirty="0"/>
              <a:t>οι δείκτες βιώσιμης ανάπτυξης βελτιώνονται</a:t>
            </a:r>
            <a:r>
              <a:rPr lang="el-GR" sz="1700" dirty="0" smtClean="0"/>
              <a:t>, η επιχειρηματικότητα μετασχηματίζεται</a:t>
            </a:r>
            <a:r>
              <a:rPr lang="el-GR" sz="1700" b="0" dirty="0" smtClean="0"/>
              <a:t>, </a:t>
            </a:r>
            <a:r>
              <a:rPr lang="el-GR" sz="1700" dirty="0" smtClean="0"/>
              <a:t>η καθημερινότητα των πολιτών αλλάζει, η πολιτεία αναδομείται. </a:t>
            </a:r>
            <a:endParaRPr lang="el-GR" sz="17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9" y="951168"/>
            <a:ext cx="4953001" cy="5297232"/>
          </a:xfrm>
          <a:prstGeom prst="rect">
            <a:avLst/>
          </a:prstGeom>
        </p:spPr>
      </p:pic>
    </p:spTree>
    <p:extLst>
      <p:ext uri="{BB962C8B-B14F-4D97-AF65-F5344CB8AC3E}">
        <p14:creationId xmlns:p14="http://schemas.microsoft.com/office/powerpoint/2010/main" val="1602431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ea typeface="ＭＳ Ｐゴシック" panose="020B0600070205080204" pitchFamily="34" charset="-128"/>
              </a:rPr>
              <a:t>Παρά την ύφεση, το 2014 οι επενδύσεις αυξήθηκαν</a:t>
            </a:r>
            <a:endParaRPr lang="el-GR" sz="2200" dirty="0"/>
          </a:p>
        </p:txBody>
      </p:sp>
      <p:sp>
        <p:nvSpPr>
          <p:cNvPr id="8" name="TextBox 4"/>
          <p:cNvSpPr txBox="1">
            <a:spLocks noChangeArrowheads="1"/>
          </p:cNvSpPr>
          <p:nvPr/>
        </p:nvSpPr>
        <p:spPr bwMode="auto">
          <a:xfrm>
            <a:off x="304800" y="989113"/>
            <a:ext cx="8839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Ο κλάδος αντιμετωπίζει τον </a:t>
            </a:r>
            <a:r>
              <a:rPr lang="el-GR" sz="1600" b="1" dirty="0" smtClean="0">
                <a:solidFill>
                  <a:schemeClr val="tx1">
                    <a:lumMod val="65000"/>
                    <a:lumOff val="35000"/>
                  </a:schemeClr>
                </a:solidFill>
                <a:latin typeface="+mn-lt"/>
                <a:cs typeface="Arial" panose="020B0604020202020204" pitchFamily="34" charset="0"/>
              </a:rPr>
              <a:t>7</a:t>
            </a:r>
            <a:r>
              <a:rPr lang="el-GR" sz="1600" b="1" baseline="30000" dirty="0" smtClean="0">
                <a:solidFill>
                  <a:schemeClr val="tx1">
                    <a:lumMod val="65000"/>
                    <a:lumOff val="35000"/>
                  </a:schemeClr>
                </a:solidFill>
                <a:latin typeface="+mn-lt"/>
                <a:cs typeface="Arial" panose="020B0604020202020204" pitchFamily="34" charset="0"/>
              </a:rPr>
              <a:t>ο</a:t>
            </a:r>
            <a:r>
              <a:rPr lang="el-GR" sz="1600" b="1" dirty="0" smtClean="0">
                <a:solidFill>
                  <a:schemeClr val="tx1">
                    <a:lumMod val="65000"/>
                    <a:lumOff val="35000"/>
                  </a:schemeClr>
                </a:solidFill>
                <a:latin typeface="+mn-lt"/>
                <a:cs typeface="Arial" panose="020B0604020202020204" pitchFamily="34" charset="0"/>
              </a:rPr>
              <a:t> χρόνο ύφεσης, αλλά εμφανίζονται τάσεις σταθεροποίησης</a:t>
            </a:r>
            <a:r>
              <a:rPr lang="el-GR" sz="1600" dirty="0" smtClean="0">
                <a:solidFill>
                  <a:schemeClr val="tx1">
                    <a:lumMod val="65000"/>
                    <a:lumOff val="35000"/>
                  </a:schemeClr>
                </a:solidFill>
                <a:latin typeface="+mn-lt"/>
                <a:cs typeface="Arial" panose="020B0604020202020204" pitchFamily="34" charset="0"/>
              </a:rPr>
              <a:t>, με τη χρήση των υπηρεσιών να αυξάνεται. Παρά τη μείωση των εσόδων, </a:t>
            </a:r>
            <a:r>
              <a:rPr lang="el-GR" sz="1600" b="1" dirty="0" smtClean="0">
                <a:solidFill>
                  <a:schemeClr val="tx1">
                    <a:lumMod val="65000"/>
                    <a:lumOff val="35000"/>
                  </a:schemeClr>
                </a:solidFill>
                <a:latin typeface="+mn-lt"/>
                <a:cs typeface="Arial" panose="020B0604020202020204" pitchFamily="34" charset="0"/>
              </a:rPr>
              <a:t>οι επενδύσεις το 2014 αυξάνονται</a:t>
            </a:r>
            <a:r>
              <a:rPr lang="el-GR" sz="1600" dirty="0" smtClean="0">
                <a:solidFill>
                  <a:schemeClr val="tx1">
                    <a:lumMod val="65000"/>
                    <a:lumOff val="35000"/>
                  </a:schemeClr>
                </a:solidFill>
                <a:latin typeface="+mn-lt"/>
                <a:cs typeface="Arial" panose="020B0604020202020204" pitchFamily="34" charset="0"/>
              </a:rPr>
              <a:t>.</a:t>
            </a:r>
            <a:endParaRPr lang="en-US" sz="1600" dirty="0">
              <a:solidFill>
                <a:schemeClr val="tx1">
                  <a:lumMod val="65000"/>
                  <a:lumOff val="35000"/>
                </a:schemeClr>
              </a:solidFill>
              <a:latin typeface="+mn-lt"/>
              <a:cs typeface="Arial" panose="020B0604020202020204" pitchFamily="34" charset="0"/>
            </a:endParaRPr>
          </a:p>
        </p:txBody>
      </p:sp>
      <p:sp>
        <p:nvSpPr>
          <p:cNvPr id="25" name="AutoShape 7"/>
          <p:cNvSpPr>
            <a:spLocks noChangeArrowheads="1"/>
          </p:cNvSpPr>
          <p:nvPr/>
        </p:nvSpPr>
        <p:spPr bwMode="auto">
          <a:xfrm>
            <a:off x="5029200" y="1905000"/>
            <a:ext cx="3581400" cy="388620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latin typeface="+mn-lt"/>
                <a:cs typeface="Arial" panose="020B0604020202020204" pitchFamily="34" charset="0"/>
              </a:rPr>
              <a:t>Τα έσοδα έχουν επηρεαστεί αρνητικά από την </a:t>
            </a:r>
            <a:r>
              <a:rPr lang="el-GR" sz="1400" b="1" dirty="0" smtClean="0">
                <a:latin typeface="+mn-lt"/>
                <a:cs typeface="Arial" panose="020B0604020202020204" pitchFamily="34" charset="0"/>
              </a:rPr>
              <a:t>οικονομική κρίση, ρυθμιστικές αλλαγές στα τέλη τερματισμού και την υπερφορολόγηση των υπηρεσιών</a:t>
            </a:r>
            <a:r>
              <a:rPr lang="el-GR" sz="1400" dirty="0" smtClean="0">
                <a:latin typeface="+mn-lt"/>
                <a:cs typeface="Arial" panose="020B0604020202020204" pitchFamily="34" charset="0"/>
              </a:rPr>
              <a:t>. </a:t>
            </a:r>
          </a:p>
          <a:p>
            <a:pPr lvl="1">
              <a:lnSpc>
                <a:spcPct val="120000"/>
              </a:lnSpc>
              <a:buClr>
                <a:srgbClr val="0E2947"/>
              </a:buClr>
              <a:buFontTx/>
              <a:buChar char="•"/>
            </a:pPr>
            <a:r>
              <a:rPr lang="el-GR" sz="1400" b="1" dirty="0" smtClean="0">
                <a:latin typeface="+mn-lt"/>
                <a:cs typeface="Arial" panose="020B0604020202020204" pitchFamily="34" charset="0"/>
              </a:rPr>
              <a:t>Τα έσοδα από δεδομένα αυξήθηκαν το 2013</a:t>
            </a:r>
            <a:r>
              <a:rPr lang="el-GR" sz="1400" dirty="0" smtClean="0">
                <a:latin typeface="+mn-lt"/>
                <a:cs typeface="Arial" panose="020B0604020202020204" pitchFamily="34" charset="0"/>
              </a:rPr>
              <a:t>, ενώ αποτελούν το 10% των εσόδων από υπηρεσίες, </a:t>
            </a:r>
            <a:r>
              <a:rPr lang="el-GR" sz="1400" b="1" dirty="0" smtClean="0">
                <a:latin typeface="+mn-lt"/>
                <a:cs typeface="Arial" panose="020B0604020202020204" pitchFamily="34" charset="0"/>
              </a:rPr>
              <a:t>αλλά μειώθηκαν το 2014 </a:t>
            </a:r>
            <a:r>
              <a:rPr lang="el-GR" sz="1400" dirty="0" smtClean="0">
                <a:latin typeface="+mn-lt"/>
                <a:cs typeface="Arial" panose="020B0604020202020204" pitchFamily="34" charset="0"/>
              </a:rPr>
              <a:t>και υπολείπονται κατά πολύ συγκριτικά με την Ευρώπη.</a:t>
            </a:r>
          </a:p>
          <a:p>
            <a:pPr lvl="1">
              <a:lnSpc>
                <a:spcPct val="120000"/>
              </a:lnSpc>
              <a:buClr>
                <a:srgbClr val="0E2947"/>
              </a:buClr>
              <a:buFontTx/>
              <a:buChar char="•"/>
            </a:pPr>
            <a:r>
              <a:rPr lang="el-GR" sz="1400" dirty="0" smtClean="0">
                <a:latin typeface="+mn-lt"/>
                <a:cs typeface="Arial" panose="020B0604020202020204" pitchFamily="34" charset="0"/>
              </a:rPr>
              <a:t>Το </a:t>
            </a:r>
            <a:r>
              <a:rPr lang="en-GB" sz="1400" b="1" dirty="0" smtClean="0">
                <a:latin typeface="+mn-lt"/>
                <a:cs typeface="Arial" panose="020B0604020202020204" pitchFamily="34" charset="0"/>
              </a:rPr>
              <a:t>ARPU</a:t>
            </a:r>
            <a:r>
              <a:rPr lang="en-CA" sz="1400" b="1" dirty="0" smtClean="0">
                <a:latin typeface="+mn-lt"/>
                <a:cs typeface="Arial" panose="020B0604020202020204" pitchFamily="34" charset="0"/>
              </a:rPr>
              <a:t> </a:t>
            </a:r>
            <a:r>
              <a:rPr lang="el-GR" sz="1400" b="1" dirty="0" smtClean="0">
                <a:latin typeface="+mn-lt"/>
                <a:cs typeface="Arial" panose="020B0604020202020204" pitchFamily="34" charset="0"/>
              </a:rPr>
              <a:t>μειώνεται </a:t>
            </a:r>
            <a:r>
              <a:rPr lang="el-GR" sz="1400" dirty="0" smtClean="0">
                <a:latin typeface="+mn-lt"/>
                <a:cs typeface="Arial" panose="020B0604020202020204" pitchFamily="34" charset="0"/>
              </a:rPr>
              <a:t>σταθερά τα τελευταία έτη και το 2014 προσέγγισε τα €10 ανά χρήστη.</a:t>
            </a:r>
          </a:p>
          <a:p>
            <a:pPr lvl="1">
              <a:lnSpc>
                <a:spcPct val="120000"/>
              </a:lnSpc>
              <a:buClr>
                <a:srgbClr val="0E2947"/>
              </a:buClr>
              <a:buFontTx/>
              <a:buChar char="•"/>
            </a:pPr>
            <a:r>
              <a:rPr lang="el-GR" sz="1400" dirty="0" smtClean="0">
                <a:latin typeface="+mn-lt"/>
                <a:cs typeface="Arial" panose="020B0604020202020204" pitchFamily="34" charset="0"/>
              </a:rPr>
              <a:t>Ο κλάδος το 2014 </a:t>
            </a:r>
            <a:r>
              <a:rPr lang="el-GR" sz="1400" b="1" dirty="0" smtClean="0">
                <a:latin typeface="+mn-lt"/>
                <a:cs typeface="Arial" panose="020B0604020202020204" pitchFamily="34" charset="0"/>
              </a:rPr>
              <a:t>επένδυσε το 1</a:t>
            </a:r>
            <a:r>
              <a:rPr lang="en-US" sz="1400" b="1" dirty="0" smtClean="0">
                <a:latin typeface="+mn-lt"/>
                <a:cs typeface="Arial" panose="020B0604020202020204" pitchFamily="34" charset="0"/>
              </a:rPr>
              <a:t>6</a:t>
            </a:r>
            <a:r>
              <a:rPr lang="el-GR" sz="1400" b="1" dirty="0" smtClean="0">
                <a:latin typeface="+mn-lt"/>
                <a:cs typeface="Arial" panose="020B0604020202020204" pitchFamily="34" charset="0"/>
              </a:rPr>
              <a:t>% των εσόδων από υπηρεσίες και το </a:t>
            </a:r>
            <a:r>
              <a:rPr lang="en-US" sz="1400" b="1" dirty="0" smtClean="0">
                <a:latin typeface="+mn-lt"/>
                <a:cs typeface="Arial" panose="020B0604020202020204" pitchFamily="34" charset="0"/>
              </a:rPr>
              <a:t>4</a:t>
            </a:r>
            <a:r>
              <a:rPr lang="el-GR" sz="1400" b="1" dirty="0" smtClean="0">
                <a:latin typeface="+mn-lt"/>
                <a:cs typeface="Arial" panose="020B0604020202020204" pitchFamily="34" charset="0"/>
              </a:rPr>
              <a:t>2% του </a:t>
            </a:r>
            <a:r>
              <a:rPr lang="en-GB" sz="1400" b="1" dirty="0" smtClean="0">
                <a:latin typeface="+mn-lt"/>
                <a:cs typeface="Arial" panose="020B0604020202020204" pitchFamily="34" charset="0"/>
              </a:rPr>
              <a:t>EBITDA</a:t>
            </a:r>
            <a:endParaRPr lang="el-GR" sz="1400" b="1" dirty="0">
              <a:latin typeface="+mn-lt"/>
              <a:cs typeface="Arial" panose="020B0604020202020204" pitchFamily="34" charset="0"/>
            </a:endParaRPr>
          </a:p>
        </p:txBody>
      </p:sp>
      <p:sp>
        <p:nvSpPr>
          <p:cNvPr id="27" name="Rectangle 26"/>
          <p:cNvSpPr/>
          <p:nvPr/>
        </p:nvSpPr>
        <p:spPr>
          <a:xfrm>
            <a:off x="381000" y="1752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Έσοδα από υπηρεσίες</a:t>
            </a:r>
            <a:endParaRPr lang="en-US" sz="1400" dirty="0"/>
          </a:p>
        </p:txBody>
      </p:sp>
      <p:sp>
        <p:nvSpPr>
          <p:cNvPr id="29" name="Down Arrow 28"/>
          <p:cNvSpPr/>
          <p:nvPr/>
        </p:nvSpPr>
        <p:spPr>
          <a:xfrm>
            <a:off x="1866900" y="1866900"/>
            <a:ext cx="3810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1866900" y="33909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000" y="2514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EBITDA</a:t>
            </a:r>
            <a:endParaRPr lang="en-US" sz="1400" dirty="0"/>
          </a:p>
        </p:txBody>
      </p:sp>
      <p:sp>
        <p:nvSpPr>
          <p:cNvPr id="37" name="Rectangle 36"/>
          <p:cNvSpPr/>
          <p:nvPr/>
        </p:nvSpPr>
        <p:spPr>
          <a:xfrm>
            <a:off x="381000" y="3276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Λεπτά ομιλίας</a:t>
            </a:r>
            <a:endParaRPr lang="en-US" sz="1400" dirty="0"/>
          </a:p>
        </p:txBody>
      </p:sp>
      <p:sp>
        <p:nvSpPr>
          <p:cNvPr id="38" name="Rectangle 37"/>
          <p:cNvSpPr/>
          <p:nvPr/>
        </p:nvSpPr>
        <p:spPr>
          <a:xfrm>
            <a:off x="381000" y="4038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Δεδομένα</a:t>
            </a:r>
            <a:endParaRPr lang="en-US" sz="1400" dirty="0"/>
          </a:p>
        </p:txBody>
      </p:sp>
      <p:sp>
        <p:nvSpPr>
          <p:cNvPr id="39" name="TextBox 38"/>
          <p:cNvSpPr txBox="1"/>
          <p:nvPr/>
        </p:nvSpPr>
        <p:spPr>
          <a:xfrm>
            <a:off x="2628900" y="18800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-17,2%</a:t>
            </a:r>
          </a:p>
          <a:p>
            <a:pPr marL="182563" indent="-182563">
              <a:buFont typeface="Arial" pitchFamily="34" charset="0"/>
              <a:buChar char="•"/>
            </a:pPr>
            <a:r>
              <a:rPr lang="el-GR" sz="1200" dirty="0" smtClean="0"/>
              <a:t>2014: -</a:t>
            </a:r>
            <a:r>
              <a:rPr lang="en-GB" sz="1200" dirty="0" smtClean="0"/>
              <a:t>4</a:t>
            </a:r>
            <a:r>
              <a:rPr lang="el-GR" sz="1200" dirty="0" smtClean="0"/>
              <a:t>,</a:t>
            </a:r>
            <a:r>
              <a:rPr lang="en-GB" sz="1200" dirty="0" smtClean="0"/>
              <a:t>4</a:t>
            </a:r>
            <a:r>
              <a:rPr lang="el-GR" sz="1200" dirty="0" smtClean="0"/>
              <a:t>%</a:t>
            </a:r>
            <a:r>
              <a:rPr lang="en-GB" sz="1200" dirty="0" smtClean="0"/>
              <a:t> </a:t>
            </a:r>
            <a:r>
              <a:rPr lang="el-GR" sz="1200" dirty="0" smtClean="0"/>
              <a:t>στα €1.991 εκ.</a:t>
            </a:r>
          </a:p>
        </p:txBody>
      </p:sp>
      <p:sp>
        <p:nvSpPr>
          <p:cNvPr id="40" name="Down Arrow 39"/>
          <p:cNvSpPr/>
          <p:nvPr/>
        </p:nvSpPr>
        <p:spPr>
          <a:xfrm rot="10800000">
            <a:off x="1866900" y="41529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28900" y="26420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-15,9%</a:t>
            </a:r>
          </a:p>
          <a:p>
            <a:pPr marL="182563" indent="-182563">
              <a:buFont typeface="Arial" pitchFamily="34" charset="0"/>
              <a:buChar char="•"/>
            </a:pPr>
            <a:r>
              <a:rPr lang="el-GR" sz="1200" dirty="0" smtClean="0"/>
              <a:t>2014: -</a:t>
            </a:r>
            <a:r>
              <a:rPr lang="en-US" sz="1200" dirty="0" smtClean="0"/>
              <a:t>8</a:t>
            </a:r>
            <a:r>
              <a:rPr lang="el-GR" sz="1200" dirty="0" smtClean="0"/>
              <a:t>,</a:t>
            </a:r>
            <a:r>
              <a:rPr lang="en-US" sz="1200" dirty="0" smtClean="0"/>
              <a:t>2</a:t>
            </a:r>
            <a:r>
              <a:rPr lang="el-GR" sz="1200" dirty="0" smtClean="0"/>
              <a:t>% στα €7</a:t>
            </a:r>
            <a:r>
              <a:rPr lang="en-US" sz="1200" dirty="0" smtClean="0"/>
              <a:t>39</a:t>
            </a:r>
            <a:r>
              <a:rPr lang="el-GR" sz="1200" dirty="0" smtClean="0"/>
              <a:t> εκ.</a:t>
            </a:r>
          </a:p>
        </p:txBody>
      </p:sp>
      <p:sp>
        <p:nvSpPr>
          <p:cNvPr id="42" name="Down Arrow 41"/>
          <p:cNvSpPr/>
          <p:nvPr/>
        </p:nvSpPr>
        <p:spPr>
          <a:xfrm>
            <a:off x="1866900" y="2628900"/>
            <a:ext cx="3810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628900" y="34040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1,8%</a:t>
            </a:r>
          </a:p>
          <a:p>
            <a:pPr marL="182563" indent="-182563">
              <a:buFont typeface="Arial" pitchFamily="34" charset="0"/>
              <a:buChar char="•"/>
            </a:pPr>
            <a:r>
              <a:rPr lang="el-GR" sz="1200" dirty="0" smtClean="0"/>
              <a:t>2014: 4,5%</a:t>
            </a:r>
          </a:p>
        </p:txBody>
      </p:sp>
      <p:sp>
        <p:nvSpPr>
          <p:cNvPr id="44" name="TextBox 43"/>
          <p:cNvSpPr txBox="1"/>
          <p:nvPr/>
        </p:nvSpPr>
        <p:spPr>
          <a:xfrm>
            <a:off x="2628900" y="4191000"/>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36,8%</a:t>
            </a:r>
          </a:p>
          <a:p>
            <a:pPr marL="182563" indent="-182563">
              <a:buFont typeface="Arial" pitchFamily="34" charset="0"/>
              <a:buChar char="•"/>
            </a:pPr>
            <a:r>
              <a:rPr lang="el-GR" sz="1200" dirty="0" smtClean="0"/>
              <a:t>2014: 28,2% στα 19,1 ΡΒ</a:t>
            </a:r>
          </a:p>
        </p:txBody>
      </p:sp>
      <p:sp>
        <p:nvSpPr>
          <p:cNvPr id="45" name="Rectangle 44"/>
          <p:cNvSpPr/>
          <p:nvPr/>
        </p:nvSpPr>
        <p:spPr>
          <a:xfrm>
            <a:off x="381000" y="4800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Συνδρομητές</a:t>
            </a:r>
            <a:endParaRPr lang="en-US" sz="1400" dirty="0"/>
          </a:p>
        </p:txBody>
      </p:sp>
      <p:sp>
        <p:nvSpPr>
          <p:cNvPr id="46" name="Down Arrow 45"/>
          <p:cNvSpPr/>
          <p:nvPr/>
        </p:nvSpPr>
        <p:spPr>
          <a:xfrm rot="10800000">
            <a:off x="1866900" y="49149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628900" y="4928057"/>
            <a:ext cx="2133600" cy="646331"/>
          </a:xfrm>
          <a:prstGeom prst="rect">
            <a:avLst/>
          </a:prstGeom>
          <a:noFill/>
        </p:spPr>
        <p:txBody>
          <a:bodyPr wrap="square" rtlCol="0">
            <a:spAutoFit/>
          </a:bodyPr>
          <a:lstStyle/>
          <a:p>
            <a:pPr marL="182563" indent="-182563">
              <a:buFont typeface="Arial" pitchFamily="34" charset="0"/>
              <a:buChar char="•"/>
            </a:pPr>
            <a:r>
              <a:rPr lang="el-GR" sz="1200" dirty="0" smtClean="0"/>
              <a:t>2013: </a:t>
            </a:r>
            <a:r>
              <a:rPr lang="en-GB" sz="1200" dirty="0" smtClean="0"/>
              <a:t>5,2%</a:t>
            </a:r>
            <a:endParaRPr lang="el-GR" sz="1200" dirty="0" smtClean="0"/>
          </a:p>
          <a:p>
            <a:pPr marL="182563" indent="-182563">
              <a:buFont typeface="Arial" pitchFamily="34" charset="0"/>
              <a:buChar char="•"/>
            </a:pPr>
            <a:r>
              <a:rPr lang="el-GR" sz="1200" dirty="0" smtClean="0"/>
              <a:t>2014: 0,3% στα 16,4 εκ. άτομα</a:t>
            </a:r>
          </a:p>
        </p:txBody>
      </p:sp>
      <p:sp>
        <p:nvSpPr>
          <p:cNvPr id="20" name="Rectangle 19"/>
          <p:cNvSpPr/>
          <p:nvPr/>
        </p:nvSpPr>
        <p:spPr>
          <a:xfrm>
            <a:off x="381000" y="55626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Επενδύσεις</a:t>
            </a:r>
            <a:endParaRPr lang="en-US" sz="1400" dirty="0"/>
          </a:p>
        </p:txBody>
      </p:sp>
      <p:sp>
        <p:nvSpPr>
          <p:cNvPr id="21" name="Down Arrow 20"/>
          <p:cNvSpPr/>
          <p:nvPr/>
        </p:nvSpPr>
        <p:spPr>
          <a:xfrm rot="10800000">
            <a:off x="1866900" y="56388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28900" y="56519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-12</a:t>
            </a:r>
            <a:r>
              <a:rPr lang="en-GB" sz="1200" dirty="0" smtClean="0"/>
              <a:t>% </a:t>
            </a:r>
            <a:r>
              <a:rPr lang="el-GR" sz="1200" dirty="0" smtClean="0"/>
              <a:t>στα €255 εκ.</a:t>
            </a:r>
          </a:p>
          <a:p>
            <a:pPr marL="182563" indent="-182563">
              <a:buFont typeface="Arial" pitchFamily="34" charset="0"/>
              <a:buChar char="•"/>
            </a:pPr>
            <a:r>
              <a:rPr lang="el-GR" sz="1200" dirty="0" smtClean="0"/>
              <a:t>2014:  </a:t>
            </a:r>
            <a:r>
              <a:rPr lang="en-US" sz="1200" dirty="0" smtClean="0"/>
              <a:t>21</a:t>
            </a:r>
            <a:r>
              <a:rPr lang="el-GR" sz="1200" dirty="0" smtClean="0"/>
              <a:t>% στα €3</a:t>
            </a:r>
            <a:r>
              <a:rPr lang="en-US" sz="1200" dirty="0" smtClean="0"/>
              <a:t>09</a:t>
            </a:r>
            <a:r>
              <a:rPr lang="el-GR" sz="1200" dirty="0" smtClean="0"/>
              <a:t> εκ.</a:t>
            </a:r>
          </a:p>
        </p:txBody>
      </p:sp>
    </p:spTree>
    <p:extLst>
      <p:ext uri="{BB962C8B-B14F-4D97-AF65-F5344CB8AC3E}">
        <p14:creationId xmlns:p14="http://schemas.microsoft.com/office/powerpoint/2010/main" val="11057689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 y="203775"/>
            <a:ext cx="6934200" cy="838200"/>
          </a:xfrm>
        </p:spPr>
        <p:txBody>
          <a:bodyPr>
            <a:normAutofit/>
          </a:bodyPr>
          <a:lstStyle/>
          <a:p>
            <a:r>
              <a:rPr lang="el-GR" sz="2200" dirty="0" smtClean="0">
                <a:latin typeface="+mn-lt"/>
                <a:ea typeface="+mn-ea"/>
                <a:cs typeface="+mn-cs"/>
              </a:rPr>
              <a:t>Επενδύσεις</a:t>
            </a:r>
            <a:r>
              <a:rPr lang="en-US" sz="2200" dirty="0" smtClean="0">
                <a:latin typeface="+mn-lt"/>
                <a:ea typeface="+mn-ea"/>
                <a:cs typeface="+mn-cs"/>
              </a:rPr>
              <a:t> </a:t>
            </a:r>
            <a:r>
              <a:rPr lang="el-GR" sz="2200" dirty="0" smtClean="0">
                <a:latin typeface="+mn-lt"/>
                <a:ea typeface="+mn-ea"/>
                <a:cs typeface="+mn-cs"/>
              </a:rPr>
              <a:t>Κλάδου</a:t>
            </a:r>
            <a:r>
              <a:rPr lang="en-US" sz="2200" dirty="0" smtClean="0">
                <a:latin typeface="+mn-lt"/>
                <a:ea typeface="+mn-ea"/>
                <a:cs typeface="+mn-cs"/>
              </a:rPr>
              <a:t> 2001-2014</a:t>
            </a:r>
            <a:endParaRPr lang="en-US" sz="2200" dirty="0">
              <a:latin typeface="+mn-lt"/>
              <a:ea typeface="+mn-ea"/>
              <a:cs typeface="+mn-cs"/>
            </a:endParaRPr>
          </a:p>
        </p:txBody>
      </p:sp>
      <p:sp>
        <p:nvSpPr>
          <p:cNvPr id="15" name="Content Placeholder 14"/>
          <p:cNvSpPr>
            <a:spLocks noGrp="1"/>
          </p:cNvSpPr>
          <p:nvPr>
            <p:ph idx="1"/>
          </p:nvPr>
        </p:nvSpPr>
        <p:spPr>
          <a:xfrm>
            <a:off x="5257800" y="1676400"/>
            <a:ext cx="3886200" cy="4495800"/>
          </a:xfrm>
        </p:spPr>
        <p:txBody>
          <a:bodyPr>
            <a:noAutofit/>
          </a:bodyPr>
          <a:lstStyle/>
          <a:p>
            <a:r>
              <a:rPr lang="el-GR" sz="1400" b="0" dirty="0">
                <a:solidFill>
                  <a:schemeClr val="tx1">
                    <a:lumMod val="65000"/>
                    <a:lumOff val="35000"/>
                  </a:schemeClr>
                </a:solidFill>
              </a:rPr>
              <a:t>Π</a:t>
            </a:r>
            <a:r>
              <a:rPr lang="el-GR" sz="1400" b="0" dirty="0" smtClean="0">
                <a:solidFill>
                  <a:schemeClr val="tx1">
                    <a:lumMod val="65000"/>
                    <a:lumOff val="35000"/>
                  </a:schemeClr>
                </a:solidFill>
              </a:rPr>
              <a:t>ερισσότερες </a:t>
            </a:r>
            <a:r>
              <a:rPr lang="el-GR" sz="1400" b="0" dirty="0">
                <a:solidFill>
                  <a:schemeClr val="tx1">
                    <a:lumMod val="65000"/>
                    <a:lumOff val="35000"/>
                  </a:schemeClr>
                </a:solidFill>
              </a:rPr>
              <a:t>από </a:t>
            </a:r>
            <a:r>
              <a:rPr lang="el-GR" sz="1400" dirty="0" smtClean="0">
                <a:solidFill>
                  <a:schemeClr val="tx1">
                    <a:lumMod val="65000"/>
                    <a:lumOff val="35000"/>
                  </a:schemeClr>
                </a:solidFill>
              </a:rPr>
              <a:t>€7,5 </a:t>
            </a:r>
            <a:r>
              <a:rPr lang="el-GR" sz="1400" dirty="0">
                <a:solidFill>
                  <a:schemeClr val="tx1">
                    <a:lumMod val="65000"/>
                    <a:lumOff val="35000"/>
                  </a:schemeClr>
                </a:solidFill>
              </a:rPr>
              <a:t>δις συνολικές επενδύσεις από το </a:t>
            </a:r>
            <a:r>
              <a:rPr lang="el-GR" sz="1400" dirty="0" smtClean="0">
                <a:solidFill>
                  <a:schemeClr val="tx1">
                    <a:lumMod val="65000"/>
                    <a:lumOff val="35000"/>
                  </a:schemeClr>
                </a:solidFill>
              </a:rPr>
              <a:t>1993</a:t>
            </a:r>
            <a:r>
              <a:rPr lang="en-US" sz="1400" dirty="0" smtClean="0">
                <a:solidFill>
                  <a:schemeClr val="tx1">
                    <a:lumMod val="65000"/>
                    <a:lumOff val="35000"/>
                  </a:schemeClr>
                </a:solidFill>
              </a:rPr>
              <a:t> </a:t>
            </a:r>
            <a:r>
              <a:rPr lang="el-GR" sz="1400" dirty="0" smtClean="0">
                <a:solidFill>
                  <a:schemeClr val="tx1">
                    <a:lumMod val="65000"/>
                    <a:lumOff val="35000"/>
                  </a:schemeClr>
                </a:solidFill>
              </a:rPr>
              <a:t>μέχρι </a:t>
            </a:r>
            <a:r>
              <a:rPr lang="el-GR" sz="1400" dirty="0">
                <a:solidFill>
                  <a:schemeClr val="tx1">
                    <a:lumMod val="65000"/>
                    <a:lumOff val="35000"/>
                  </a:schemeClr>
                </a:solidFill>
              </a:rPr>
              <a:t>σήμερα</a:t>
            </a:r>
            <a:r>
              <a:rPr lang="el-GR" sz="1400" b="0" dirty="0">
                <a:solidFill>
                  <a:schemeClr val="tx1">
                    <a:lumMod val="65000"/>
                    <a:lumOff val="35000"/>
                  </a:schemeClr>
                </a:solidFill>
              </a:rPr>
              <a:t>, χωρίς να περιλαμβάνονται οι </a:t>
            </a:r>
            <a:r>
              <a:rPr lang="el-GR" sz="1400" b="0" dirty="0" smtClean="0">
                <a:solidFill>
                  <a:schemeClr val="tx1">
                    <a:lumMod val="65000"/>
                    <a:lumOff val="35000"/>
                  </a:schemeClr>
                </a:solidFill>
              </a:rPr>
              <a:t>άδειες</a:t>
            </a:r>
            <a:r>
              <a:rPr lang="el-GR" sz="1400" b="0" dirty="0">
                <a:solidFill>
                  <a:schemeClr val="tx1">
                    <a:lumMod val="65000"/>
                    <a:lumOff val="35000"/>
                  </a:schemeClr>
                </a:solidFill>
              </a:rPr>
              <a:t>. </a:t>
            </a:r>
            <a:endParaRPr lang="el-GR" sz="1400" b="0" dirty="0" smtClean="0">
              <a:solidFill>
                <a:schemeClr val="tx1">
                  <a:lumMod val="65000"/>
                  <a:lumOff val="35000"/>
                </a:schemeClr>
              </a:solidFill>
            </a:endParaRPr>
          </a:p>
          <a:p>
            <a:r>
              <a:rPr lang="el-GR" sz="1400" b="0" dirty="0" smtClean="0">
                <a:solidFill>
                  <a:schemeClr val="tx1">
                    <a:lumMod val="65000"/>
                    <a:lumOff val="35000"/>
                  </a:schemeClr>
                </a:solidFill>
              </a:rPr>
              <a:t>Την </a:t>
            </a:r>
            <a:r>
              <a:rPr lang="el-GR" sz="1400" b="0" dirty="0">
                <a:solidFill>
                  <a:schemeClr val="tx1">
                    <a:lumMod val="65000"/>
                    <a:lumOff val="35000"/>
                  </a:schemeClr>
                </a:solidFill>
              </a:rPr>
              <a:t>τελευταία 5ετία, όπου συνολικά οι επενδύσεις στην ελληνική οικονομία έχουν μειωθεί κατά δύο τρίτα, ο κλάδος συνεχίζει να επενδύει κάθε έτος το 11%-</a:t>
            </a:r>
            <a:r>
              <a:rPr lang="el-GR" sz="1400" b="0" dirty="0" smtClean="0">
                <a:solidFill>
                  <a:schemeClr val="tx1">
                    <a:lumMod val="65000"/>
                    <a:lumOff val="35000"/>
                  </a:schemeClr>
                </a:solidFill>
              </a:rPr>
              <a:t>13% </a:t>
            </a:r>
            <a:r>
              <a:rPr lang="el-GR" sz="1400" b="0" dirty="0">
                <a:solidFill>
                  <a:schemeClr val="tx1">
                    <a:lumMod val="65000"/>
                    <a:lumOff val="35000"/>
                  </a:schemeClr>
                </a:solidFill>
              </a:rPr>
              <a:t>των εσόδων του και το </a:t>
            </a:r>
            <a:r>
              <a:rPr lang="el-GR" sz="1400" b="0" dirty="0" smtClean="0">
                <a:solidFill>
                  <a:schemeClr val="tx1">
                    <a:lumMod val="65000"/>
                    <a:lumOff val="35000"/>
                  </a:schemeClr>
                </a:solidFill>
              </a:rPr>
              <a:t>28%-35% </a:t>
            </a:r>
            <a:r>
              <a:rPr lang="el-GR" sz="1400" b="0" dirty="0">
                <a:solidFill>
                  <a:schemeClr val="tx1">
                    <a:lumMod val="65000"/>
                    <a:lumOff val="35000"/>
                  </a:schemeClr>
                </a:solidFill>
              </a:rPr>
              <a:t>του </a:t>
            </a:r>
            <a:r>
              <a:rPr lang="en-GB" sz="1400" b="0" dirty="0">
                <a:solidFill>
                  <a:schemeClr val="tx1">
                    <a:lumMod val="65000"/>
                    <a:lumOff val="35000"/>
                  </a:schemeClr>
                </a:solidFill>
              </a:rPr>
              <a:t>EBITDA</a:t>
            </a:r>
            <a:r>
              <a:rPr lang="el-GR" sz="1400" b="0" dirty="0">
                <a:solidFill>
                  <a:schemeClr val="tx1">
                    <a:lumMod val="65000"/>
                    <a:lumOff val="35000"/>
                  </a:schemeClr>
                </a:solidFill>
              </a:rPr>
              <a:t>, χωρίς να συμπεριλαμβάνονται οι απαραίτητες επενδύσεις σε </a:t>
            </a:r>
            <a:r>
              <a:rPr lang="el-GR" sz="1400" b="0" dirty="0" smtClean="0">
                <a:solidFill>
                  <a:schemeClr val="tx1">
                    <a:lumMod val="65000"/>
                    <a:lumOff val="35000"/>
                  </a:schemeClr>
                </a:solidFill>
              </a:rPr>
              <a:t>άδειες δίκτυων </a:t>
            </a:r>
            <a:r>
              <a:rPr lang="el-GR" sz="1400" b="0" dirty="0">
                <a:solidFill>
                  <a:schemeClr val="tx1">
                    <a:lumMod val="65000"/>
                    <a:lumOff val="35000"/>
                  </a:schemeClr>
                </a:solidFill>
              </a:rPr>
              <a:t>νέας γενιάς.  </a:t>
            </a:r>
            <a:endParaRPr lang="el-GR" sz="1400" b="0" dirty="0" smtClean="0">
              <a:solidFill>
                <a:schemeClr val="tx1">
                  <a:lumMod val="65000"/>
                  <a:lumOff val="35000"/>
                </a:schemeClr>
              </a:solidFill>
            </a:endParaRPr>
          </a:p>
          <a:p>
            <a:r>
              <a:rPr lang="el-GR" sz="1400" b="0" dirty="0" smtClean="0">
                <a:solidFill>
                  <a:schemeClr val="tx1">
                    <a:lumMod val="65000"/>
                    <a:lumOff val="35000"/>
                  </a:schemeClr>
                </a:solidFill>
              </a:rPr>
              <a:t>Το 2014 τα ποσοστά αυτά ανήλθαν σε ακόμα υψηλότερα επίπεδα (</a:t>
            </a:r>
            <a:r>
              <a:rPr lang="el-GR" sz="1400" dirty="0" smtClean="0">
                <a:solidFill>
                  <a:schemeClr val="tx1">
                    <a:lumMod val="65000"/>
                    <a:lumOff val="35000"/>
                  </a:schemeClr>
                </a:solidFill>
              </a:rPr>
              <a:t>169% των εσόδων και 42% του </a:t>
            </a:r>
            <a:r>
              <a:rPr lang="en-GB" sz="1400" dirty="0" smtClean="0">
                <a:solidFill>
                  <a:schemeClr val="tx1">
                    <a:lumMod val="65000"/>
                    <a:lumOff val="35000"/>
                  </a:schemeClr>
                </a:solidFill>
              </a:rPr>
              <a:t>EBITDA</a:t>
            </a:r>
            <a:r>
              <a:rPr lang="en-GB" sz="1400" b="0" dirty="0" smtClean="0">
                <a:solidFill>
                  <a:schemeClr val="tx1">
                    <a:lumMod val="65000"/>
                    <a:lumOff val="35000"/>
                  </a:schemeClr>
                </a:solidFill>
              </a:rPr>
              <a:t>)</a:t>
            </a:r>
            <a:r>
              <a:rPr lang="el-GR" sz="1400" b="0" dirty="0" smtClean="0">
                <a:solidFill>
                  <a:schemeClr val="tx1">
                    <a:lumMod val="65000"/>
                    <a:lumOff val="35000"/>
                  </a:schemeClr>
                </a:solidFill>
              </a:rPr>
              <a:t>, καθώς οι </a:t>
            </a:r>
            <a:r>
              <a:rPr lang="el-GR" sz="1400" dirty="0" smtClean="0">
                <a:solidFill>
                  <a:schemeClr val="tx1">
                    <a:lumMod val="65000"/>
                    <a:lumOff val="35000"/>
                  </a:schemeClr>
                </a:solidFill>
              </a:rPr>
              <a:t>επενδύσεις αυξήθηκαν κατά 21%.</a:t>
            </a:r>
            <a:endParaRPr lang="el-GR" sz="1400" dirty="0">
              <a:solidFill>
                <a:schemeClr val="tx1">
                  <a:lumMod val="65000"/>
                  <a:lumOff val="35000"/>
                </a:schemeClr>
              </a:solidFill>
            </a:endParaRPr>
          </a:p>
          <a:p>
            <a:pPr marL="0" indent="0">
              <a:buNone/>
            </a:pPr>
            <a:endParaRPr lang="el-GR" sz="1400" b="0" dirty="0" smtClean="0">
              <a:solidFill>
                <a:schemeClr val="tx1"/>
              </a:solidFill>
            </a:endParaRPr>
          </a:p>
        </p:txBody>
      </p:sp>
      <p:sp>
        <p:nvSpPr>
          <p:cNvPr id="5"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sp>
        <p:nvSpPr>
          <p:cNvPr id="7" name="TextBox 4"/>
          <p:cNvSpPr txBox="1">
            <a:spLocks noChangeArrowheads="1"/>
          </p:cNvSpPr>
          <p:nvPr/>
        </p:nvSpPr>
        <p:spPr bwMode="auto">
          <a:xfrm>
            <a:off x="14514" y="1066800"/>
            <a:ext cx="88582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Παρά τις δυσκολίες από την οικονομική συγκυρία, το 2014 οι επενδύσεις του κλάδου </a:t>
            </a:r>
            <a:r>
              <a:rPr lang="el-GR" sz="1600" b="1" dirty="0" smtClean="0">
                <a:solidFill>
                  <a:schemeClr val="tx1">
                    <a:lumMod val="65000"/>
                    <a:lumOff val="35000"/>
                  </a:schemeClr>
                </a:solidFill>
                <a:latin typeface="+mn-lt"/>
                <a:cs typeface="Arial" panose="020B0604020202020204" pitchFamily="34" charset="0"/>
              </a:rPr>
              <a:t>αυξηθηκαν κατά 21% στα €309 εκ.  </a:t>
            </a:r>
            <a:endParaRPr lang="el-GR" sz="1600" b="1" dirty="0">
              <a:solidFill>
                <a:schemeClr val="tx1">
                  <a:lumMod val="65000"/>
                  <a:lumOff val="35000"/>
                </a:schemeClr>
              </a:solidFill>
              <a:latin typeface="+mn-lt"/>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2355210067"/>
              </p:ext>
            </p:extLst>
          </p:nvPr>
        </p:nvGraphicFramePr>
        <p:xfrm>
          <a:off x="14514" y="1905000"/>
          <a:ext cx="5334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6198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162800" cy="990600"/>
          </a:xfrm>
        </p:spPr>
        <p:txBody>
          <a:bodyPr>
            <a:normAutofit/>
          </a:bodyPr>
          <a:lstStyle/>
          <a:p>
            <a:r>
              <a:rPr lang="el-GR" sz="2200" dirty="0" smtClean="0">
                <a:latin typeface="+mn-lt"/>
                <a:cs typeface="Arial" panose="020B0604020202020204" pitchFamily="34" charset="0"/>
              </a:rPr>
              <a:t>Όμως, η </a:t>
            </a:r>
            <a:r>
              <a:rPr lang="el-GR" sz="2200" dirty="0">
                <a:latin typeface="+mn-lt"/>
                <a:cs typeface="Arial" panose="020B0604020202020204" pitchFamily="34" charset="0"/>
              </a:rPr>
              <a:t>Ελλάδα αποκλίνει από την Ευρώπη και τους στόχους της Ψηφιακής </a:t>
            </a:r>
            <a:r>
              <a:rPr lang="el-GR" sz="2200" dirty="0" smtClean="0">
                <a:latin typeface="+mn-lt"/>
                <a:cs typeface="Arial" panose="020B0604020202020204" pitchFamily="34" charset="0"/>
              </a:rPr>
              <a:t>Ατζέντας</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6439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80975" indent="-180975">
              <a:spcBef>
                <a:spcPct val="0"/>
              </a:spcBef>
              <a:buFont typeface="Wingdings" pitchFamily="2" charset="2"/>
              <a:buChar char="§"/>
            </a:pPr>
            <a:r>
              <a:rPr lang="el-GR" sz="1600" dirty="0" smtClean="0">
                <a:solidFill>
                  <a:schemeClr val="tx1">
                    <a:lumMod val="65000"/>
                    <a:lumOff val="35000"/>
                  </a:schemeClr>
                </a:solidFill>
                <a:latin typeface="+mn-lt"/>
                <a:cs typeface="Arial" panose="020B0604020202020204" pitchFamily="34" charset="0"/>
              </a:rPr>
              <a:t>Τα </a:t>
            </a:r>
            <a:r>
              <a:rPr lang="el-GR" sz="1600" b="1" dirty="0" smtClean="0">
                <a:solidFill>
                  <a:schemeClr val="tx1">
                    <a:lumMod val="65000"/>
                    <a:lumOff val="35000"/>
                  </a:schemeClr>
                </a:solidFill>
                <a:latin typeface="+mn-lt"/>
                <a:cs typeface="Arial" panose="020B0604020202020204" pitchFamily="34" charset="0"/>
              </a:rPr>
              <a:t>εμπόδια στην αδειοδότηση</a:t>
            </a:r>
            <a:r>
              <a:rPr lang="el-GR" sz="1600" dirty="0" smtClean="0">
                <a:solidFill>
                  <a:schemeClr val="tx1">
                    <a:lumMod val="65000"/>
                    <a:lumOff val="35000"/>
                  </a:schemeClr>
                </a:solidFill>
                <a:latin typeface="+mn-lt"/>
                <a:cs typeface="Arial" panose="020B0604020202020204" pitchFamily="34" charset="0"/>
              </a:rPr>
              <a:t> νέων και αναβαθμισμένων δικτυακών υποδομών και </a:t>
            </a:r>
          </a:p>
          <a:p>
            <a:pPr marL="180975" indent="-180975">
              <a:spcBef>
                <a:spcPct val="0"/>
              </a:spcBef>
              <a:buFont typeface="Wingdings" pitchFamily="2" charset="2"/>
              <a:buChar char="§"/>
            </a:pPr>
            <a:r>
              <a:rPr lang="el-GR" sz="1600" dirty="0" smtClean="0">
                <a:solidFill>
                  <a:schemeClr val="tx1">
                    <a:lumMod val="65000"/>
                    <a:lumOff val="35000"/>
                  </a:schemeClr>
                </a:solidFill>
                <a:latin typeface="+mn-lt"/>
                <a:cs typeface="Arial" panose="020B0604020202020204" pitchFamily="34" charset="0"/>
              </a:rPr>
              <a:t>το </a:t>
            </a:r>
            <a:r>
              <a:rPr lang="el-GR" sz="1600" b="1" dirty="0" smtClean="0">
                <a:solidFill>
                  <a:schemeClr val="tx1">
                    <a:lumMod val="65000"/>
                    <a:lumOff val="35000"/>
                  </a:schemeClr>
                </a:solidFill>
                <a:latin typeface="+mn-lt"/>
                <a:cs typeface="Arial" panose="020B0604020202020204" pitchFamily="34" charset="0"/>
              </a:rPr>
              <a:t>υπέρμετρο φορολογικό βάρος </a:t>
            </a:r>
            <a:r>
              <a:rPr lang="el-GR" sz="1600" dirty="0" smtClean="0">
                <a:solidFill>
                  <a:schemeClr val="tx1">
                    <a:lumMod val="65000"/>
                    <a:lumOff val="35000"/>
                  </a:schemeClr>
                </a:solidFill>
                <a:latin typeface="+mn-lt"/>
                <a:cs typeface="Arial" panose="020B0604020202020204" pitchFamily="34" charset="0"/>
              </a:rPr>
              <a:t>στους καταναλωτές </a:t>
            </a:r>
          </a:p>
          <a:p>
            <a:pPr marL="85725" indent="-85725">
              <a:spcBef>
                <a:spcPct val="0"/>
              </a:spcBef>
              <a:buNone/>
            </a:pPr>
            <a:r>
              <a:rPr lang="el-GR" sz="1600" dirty="0" smtClean="0">
                <a:solidFill>
                  <a:schemeClr val="tx1">
                    <a:lumMod val="65000"/>
                    <a:lumOff val="35000"/>
                  </a:schemeClr>
                </a:solidFill>
                <a:latin typeface="+mn-lt"/>
                <a:cs typeface="Arial" panose="020B0604020202020204" pitchFamily="34" charset="0"/>
              </a:rPr>
              <a:t>αποτελούν τροχοπέδη στην ανάπτυξη των κινητών επικοινωνιών. </a:t>
            </a:r>
            <a:endParaRPr lang="en-US" sz="1600" dirty="0">
              <a:solidFill>
                <a:schemeClr val="tx1">
                  <a:lumMod val="65000"/>
                  <a:lumOff val="35000"/>
                </a:schemeClr>
              </a:solidFill>
              <a:latin typeface="+mn-lt"/>
              <a:cs typeface="Arial" panose="020B0604020202020204" pitchFamily="34" charset="0"/>
            </a:endParaRPr>
          </a:p>
        </p:txBody>
      </p:sp>
      <p:sp>
        <p:nvSpPr>
          <p:cNvPr id="4" name="AutoShape 7"/>
          <p:cNvSpPr>
            <a:spLocks noChangeArrowheads="1"/>
          </p:cNvSpPr>
          <p:nvPr/>
        </p:nvSpPr>
        <p:spPr bwMode="auto">
          <a:xfrm>
            <a:off x="381000" y="30084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Ρυθμιστικό πλαίσιο που έπεται των επενδύσεων και των σχετικών διαγωνισμών για το φάσμα - Οι επενδυτές καλούνται να αποτιμήσουν το φάσμα χωρίς να γνωρίζουν το πλαίσιο</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Ακόμα και σήμερα εκκρεμεί το δευτερογενές δίκαιο για τα υφιστάμενα δίκτυα </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Αδειοδοτείται φάσμα που δεν είναι καθαρό από άλλες χρήσεις</a:t>
            </a:r>
          </a:p>
          <a:p>
            <a:pPr marL="342900" lvl="2" indent="-342900">
              <a:lnSpc>
                <a:spcPct val="120000"/>
              </a:lnSpc>
              <a:buClr>
                <a:srgbClr val="0E2947"/>
              </a:buClr>
              <a:buFont typeface="+mj-lt"/>
              <a:buAutoNum type="arabicPeriod"/>
              <a:tabLst>
                <a:tab pos="180975" algn="l"/>
              </a:tabLst>
            </a:pPr>
            <a:endParaRPr lang="en-US" sz="1200" dirty="0" smtClean="0">
              <a:latin typeface="+mn-lt"/>
              <a:cs typeface="Arial" panose="020B0604020202020204" pitchFamily="34" charset="0"/>
            </a:endParaRPr>
          </a:p>
        </p:txBody>
      </p:sp>
      <p:sp>
        <p:nvSpPr>
          <p:cNvPr id="6" name="Rectangle 5"/>
          <p:cNvSpPr/>
          <p:nvPr/>
        </p:nvSpPr>
        <p:spPr>
          <a:xfrm>
            <a:off x="381000" y="1947446"/>
            <a:ext cx="2520000" cy="899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Ρυθμιστικό πλαίσιο με καθυστερήσεις ασάφειες και αντιφάσεις</a:t>
            </a:r>
            <a:endParaRPr lang="en-US" sz="1400" b="1" dirty="0">
              <a:solidFill>
                <a:schemeClr val="tx1"/>
              </a:solidFill>
            </a:endParaRPr>
          </a:p>
        </p:txBody>
      </p:sp>
      <p:sp>
        <p:nvSpPr>
          <p:cNvPr id="10" name="AutoShape 7"/>
          <p:cNvSpPr>
            <a:spLocks noChangeArrowheads="1"/>
          </p:cNvSpPr>
          <p:nvPr/>
        </p:nvSpPr>
        <p:spPr bwMode="auto">
          <a:xfrm>
            <a:off x="3124200" y="30084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4.500 εκκρεμείς αιτήσεις αδειών σταθμών βάσης - Ρυθμός διεκπεραίωσης αδειών στο 10% του απαιτούμενου</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Εμπλεκόμενοι δημόσιοι φορείς με ελλείψεις σε ανθρώπινο δυναμικό και τεχνολογίες</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Υπερφόρτωση δημόσιων φορέων λόγω της απαίτησης για αδειοδότηση σταθμών βάσης ακόμα και με μικρές δομικές αλλαγές ή αλλαγή της συχνότητας</a:t>
            </a:r>
          </a:p>
        </p:txBody>
      </p:sp>
      <p:sp>
        <p:nvSpPr>
          <p:cNvPr id="11" name="AutoShape 7"/>
          <p:cNvSpPr>
            <a:spLocks noChangeArrowheads="1"/>
          </p:cNvSpPr>
          <p:nvPr/>
        </p:nvSpPr>
        <p:spPr bwMode="auto">
          <a:xfrm>
            <a:off x="5943600" y="30084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2η στην ΕΕ-28 στη έμμεση φορολόγηση των υπηρεσιών κινητών επικοινωνιών </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Έλλάδα: 38% επιβάρυνση του λογαριασμού ενώ στην ΕΕ-28 κατά μέσο όρο 22,5%</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Μείωση του ειδκού τέλους θα είχε ως αποτέλεσμα την αύξηση των δημοσίων εσόδων λόγω της αύξησης της χρήσης</a:t>
            </a:r>
          </a:p>
          <a:p>
            <a:pPr marL="342900" lvl="2" indent="-342900">
              <a:lnSpc>
                <a:spcPct val="120000"/>
              </a:lnSpc>
              <a:buClr>
                <a:srgbClr val="0E2947"/>
              </a:buClr>
              <a:buFont typeface="+mj-lt"/>
              <a:buAutoNum type="arabicPeriod"/>
              <a:tabLst>
                <a:tab pos="180975" algn="l"/>
              </a:tabLst>
            </a:pPr>
            <a:endParaRPr lang="el-GR" sz="1200" b="1" dirty="0" smtClean="0">
              <a:latin typeface="+mn-lt"/>
              <a:cs typeface="Arial" panose="020B0604020202020204" pitchFamily="34" charset="0"/>
            </a:endParaRPr>
          </a:p>
        </p:txBody>
      </p:sp>
      <p:sp>
        <p:nvSpPr>
          <p:cNvPr id="12" name="Rectangle 11"/>
          <p:cNvSpPr/>
          <p:nvPr/>
        </p:nvSpPr>
        <p:spPr>
          <a:xfrm>
            <a:off x="3124200" y="1947446"/>
            <a:ext cx="2520000" cy="899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Αδυναμία δημόσιας διοίκησης να ανταποκριθεί στις απαιτήσεις του ρυθμιστικού πλαισίου</a:t>
            </a:r>
            <a:endParaRPr lang="en-US" sz="1400" b="1" dirty="0">
              <a:solidFill>
                <a:schemeClr val="tx1"/>
              </a:solidFill>
            </a:endParaRPr>
          </a:p>
        </p:txBody>
      </p:sp>
      <p:sp>
        <p:nvSpPr>
          <p:cNvPr id="13" name="Rectangle 12"/>
          <p:cNvSpPr/>
          <p:nvPr/>
        </p:nvSpPr>
        <p:spPr>
          <a:xfrm>
            <a:off x="5938200" y="1947446"/>
            <a:ext cx="2520000" cy="899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Υπερφορολόγηση του καταναλωτή</a:t>
            </a:r>
            <a:endParaRPr lang="en-US" sz="1400" b="1" dirty="0">
              <a:solidFill>
                <a:schemeClr val="tx1"/>
              </a:solidFill>
            </a:endParaRPr>
          </a:p>
        </p:txBody>
      </p:sp>
    </p:spTree>
    <p:extLst>
      <p:ext uri="{BB962C8B-B14F-4D97-AF65-F5344CB8AC3E}">
        <p14:creationId xmlns:p14="http://schemas.microsoft.com/office/powerpoint/2010/main" val="100626443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AutoShape 7"/>
          <p:cNvSpPr>
            <a:spLocks noChangeArrowheads="1"/>
          </p:cNvSpPr>
          <p:nvPr/>
        </p:nvSpPr>
        <p:spPr bwMode="auto">
          <a:xfrm>
            <a:off x="505916" y="2514600"/>
            <a:ext cx="7467600" cy="3111500"/>
          </a:xfrm>
          <a:prstGeom prst="roundRect">
            <a:avLst>
              <a:gd name="adj" fmla="val 0"/>
            </a:avLst>
          </a:prstGeom>
          <a:noFill/>
          <a:ln w="25400">
            <a:noFill/>
            <a:round/>
            <a:headEnd/>
            <a:tailEnd/>
          </a:ln>
        </p:spPr>
        <p:txBody>
          <a:bodyPr lIns="90000" tIns="90000" rIns="46800"/>
          <a:lstStyle/>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Θεσμικό - αδειοδοτικό πλαίσιο </a:t>
            </a:r>
            <a:r>
              <a:rPr lang="el-GR" sz="1600" b="1" dirty="0" smtClean="0">
                <a:solidFill>
                  <a:schemeClr val="tx1">
                    <a:lumMod val="85000"/>
                    <a:lumOff val="15000"/>
                  </a:schemeClr>
                </a:solidFill>
                <a:sym typeface="Wingdings" pitchFamily="2" charset="2"/>
              </a:rPr>
              <a:t>που λειτουργεί και εφαρμόζεται αποτελεσματικά.</a:t>
            </a:r>
          </a:p>
          <a:p>
            <a:pPr marL="182880" lvl="1" indent="-182880">
              <a:lnSpc>
                <a:spcPct val="150000"/>
              </a:lnSpc>
              <a:buClr>
                <a:srgbClr val="0070C0"/>
              </a:buClr>
              <a:buFont typeface="Arial" pitchFamily="34" charset="0"/>
              <a:buChar char="•"/>
            </a:pPr>
            <a:endParaRPr lang="el-GR" sz="1600" b="1" dirty="0" smtClean="0">
              <a:solidFill>
                <a:schemeClr val="tx1">
                  <a:lumMod val="85000"/>
                  <a:lumOff val="15000"/>
                </a:schemeClr>
              </a:solidFill>
              <a:sym typeface="Wingdings" pitchFamily="2" charset="2"/>
            </a:endParaRPr>
          </a:p>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Άρση των αντικινήτρων χρήσης </a:t>
            </a:r>
            <a:r>
              <a:rPr lang="el-GR" sz="1600" b="1" dirty="0" smtClean="0">
                <a:solidFill>
                  <a:schemeClr val="tx1">
                    <a:lumMod val="85000"/>
                    <a:lumOff val="15000"/>
                  </a:schemeClr>
                </a:solidFill>
                <a:sym typeface="Wingdings" pitchFamily="2" charset="2"/>
              </a:rPr>
              <a:t>κινητών υπηρεσιών με κατάργηση του ειδικού τέλους. </a:t>
            </a:r>
          </a:p>
          <a:p>
            <a:pPr marL="0" lvl="1">
              <a:lnSpc>
                <a:spcPct val="150000"/>
              </a:lnSpc>
              <a:buClr>
                <a:srgbClr val="0070C0"/>
              </a:buClr>
            </a:pPr>
            <a:endParaRPr lang="el-GR" sz="1600" b="1" dirty="0" smtClean="0">
              <a:solidFill>
                <a:schemeClr val="tx1">
                  <a:lumMod val="85000"/>
                  <a:lumOff val="15000"/>
                </a:schemeClr>
              </a:solidFill>
              <a:sym typeface="Wingdings" pitchFamily="2" charset="2"/>
            </a:endParaRPr>
          </a:p>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Μακρόπνοη στρατηγική ανάπτυξης των επενδύσεων </a:t>
            </a:r>
            <a:r>
              <a:rPr lang="el-GR" sz="1600" b="1" dirty="0" smtClean="0">
                <a:solidFill>
                  <a:schemeClr val="tx1">
                    <a:lumMod val="85000"/>
                    <a:lumOff val="15000"/>
                  </a:schemeClr>
                </a:solidFill>
                <a:sym typeface="Wingdings" pitchFamily="2" charset="2"/>
              </a:rPr>
              <a:t>στην Ελλάδα που θα αποκαταστήσει το ρόλο </a:t>
            </a:r>
            <a:r>
              <a:rPr lang="el-GR" sz="1600" b="1" dirty="0">
                <a:solidFill>
                  <a:schemeClr val="tx1">
                    <a:lumMod val="85000"/>
                    <a:lumOff val="15000"/>
                  </a:schemeClr>
                </a:solidFill>
                <a:sym typeface="Wingdings" pitchFamily="2" charset="2"/>
              </a:rPr>
              <a:t>που επιτελεί η Ψηφιακή Οικονομία</a:t>
            </a:r>
            <a:r>
              <a:rPr lang="el-GR" sz="1600" b="1" dirty="0" smtClean="0">
                <a:solidFill>
                  <a:schemeClr val="tx1">
                    <a:lumMod val="85000"/>
                    <a:lumOff val="15000"/>
                  </a:schemeClr>
                </a:solidFill>
                <a:sym typeface="Wingdings" pitchFamily="2" charset="2"/>
              </a:rPr>
              <a:t>.</a:t>
            </a:r>
            <a:endParaRPr lang="el-GR" sz="1600" b="1" dirty="0" smtClean="0">
              <a:solidFill>
                <a:schemeClr val="tx1">
                  <a:lumMod val="65000"/>
                  <a:lumOff val="35000"/>
                </a:schemeClr>
              </a:solidFill>
              <a:sym typeface="Wingdings" pitchFamily="2" charset="2"/>
            </a:endParaRPr>
          </a:p>
        </p:txBody>
      </p:sp>
      <p:sp>
        <p:nvSpPr>
          <p:cNvPr id="5" name="Title 1"/>
          <p:cNvSpPr txBox="1">
            <a:spLocks/>
          </p:cNvSpPr>
          <p:nvPr/>
        </p:nvSpPr>
        <p:spPr>
          <a:xfrm>
            <a:off x="228600" y="152400"/>
            <a:ext cx="6934200" cy="83820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US" sz="2200" b="1" dirty="0" smtClean="0">
                <a:solidFill>
                  <a:srgbClr val="0070C0"/>
                </a:solidFill>
              </a:rPr>
              <a:t>H</a:t>
            </a:r>
            <a:r>
              <a:rPr lang="el-GR" sz="2200" b="1" dirty="0" smtClean="0">
                <a:solidFill>
                  <a:srgbClr val="0070C0"/>
                </a:solidFill>
              </a:rPr>
              <a:t> ανάπτυξη των δικτύων μπορεί να φέρει ανάπτυξη, υπό προϋποθέσεις</a:t>
            </a:r>
            <a:endParaRPr lang="el-GR" sz="2200" b="1" dirty="0">
              <a:solidFill>
                <a:srgbClr val="0070C0"/>
              </a:solidFill>
            </a:endParaRPr>
          </a:p>
        </p:txBody>
      </p:sp>
      <p:sp>
        <p:nvSpPr>
          <p:cNvPr id="4" name="TextBox 4"/>
          <p:cNvSpPr txBox="1">
            <a:spLocks noChangeArrowheads="1"/>
          </p:cNvSpPr>
          <p:nvPr/>
        </p:nvSpPr>
        <p:spPr bwMode="auto">
          <a:xfrm>
            <a:off x="487773" y="1089014"/>
            <a:ext cx="8643937" cy="11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FontTx/>
              <a:buNone/>
            </a:pPr>
            <a:r>
              <a:rPr lang="el-GR" sz="1600" dirty="0" smtClean="0">
                <a:solidFill>
                  <a:schemeClr val="tx1">
                    <a:lumMod val="65000"/>
                    <a:lumOff val="35000"/>
                  </a:schemeClr>
                </a:solidFill>
                <a:latin typeface="+mn-lt"/>
                <a:cs typeface="Arial" panose="020B0604020202020204" pitchFamily="34" charset="0"/>
              </a:rPr>
              <a:t>Η αξιοποίηση των ωφελειών από τα δίκτυα νέας γενιάς προϋποθέτει την επίλυση των στρεβλώσεων από το  ρυθμιστικό πλαίσιο για τους σταθμούς βάσης και την ελάφρυνση των καταναλωτών από την υπερβολική φορολογία της χρήσης κινητών.</a:t>
            </a:r>
          </a:p>
        </p:txBody>
      </p:sp>
    </p:spTree>
    <p:extLst>
      <p:ext uri="{BB962C8B-B14F-4D97-AF65-F5344CB8AC3E}">
        <p14:creationId xmlns:p14="http://schemas.microsoft.com/office/powerpoint/2010/main" val="37886478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265" y="97932"/>
            <a:ext cx="7770335" cy="868362"/>
          </a:xfrm>
        </p:spPr>
        <p:txBody>
          <a:bodyPr>
            <a:normAutofit/>
          </a:bodyPr>
          <a:lstStyle/>
          <a:p>
            <a:r>
              <a:rPr lang="el-GR" sz="2200" dirty="0" smtClean="0">
                <a:latin typeface="+mn-lt"/>
                <a:ea typeface="+mn-ea"/>
                <a:cs typeface="+mn-cs"/>
              </a:rPr>
              <a:t>Σενάρια ανάπτυξης και διείσδυσης δικτύων νέας γενιάς</a:t>
            </a:r>
            <a:endParaRPr lang="en-US" sz="2200" dirty="0">
              <a:latin typeface="+mn-lt"/>
              <a:ea typeface="+mn-ea"/>
              <a:cs typeface="+mn-cs"/>
            </a:endParaRPr>
          </a:p>
        </p:txBody>
      </p:sp>
      <p:sp>
        <p:nvSpPr>
          <p:cNvPr id="13" name="Content Placeholder 2"/>
          <p:cNvSpPr txBox="1">
            <a:spLocks/>
          </p:cNvSpPr>
          <p:nvPr/>
        </p:nvSpPr>
        <p:spPr>
          <a:xfrm>
            <a:off x="4876800" y="1828800"/>
            <a:ext cx="4149937" cy="3962399"/>
          </a:xfrm>
          <a:prstGeom prst="rect">
            <a:avLst/>
          </a:prstGeom>
        </p:spPr>
        <p:txBody>
          <a:bodyPr vert="horz" lIns="91440" tIns="45720" rIns="91440" bIns="45720" rtlCol="0">
            <a:normAutofit fontScale="85000" lnSpcReduction="10000"/>
          </a:bodyPr>
          <a:lstStyle/>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Α </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Συνέχιση του ίδιου ρυθμιστικού και φορολογικού πλαισίου</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την αυξανόμενη απόκλιση: Η διείσδυση δεδομένων στην Ελλάδα συνεχίσει με τον ίδιο ρυθμό μεταβολής όπως και το 2014 (27,8% αύξηση ετησίως ανά συνδρομητή) </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Β – Περιορισμένες βελτιώσεις στο ρυθμιστικό και φορολογικό πλαίσιο</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 σταθερή απόκλιση: Η διείσδυση δεδομένων στην Ελλάδα συγκλίνει με την Ευρώπη στον προβλεπόμενο* ρυθμό μεταβολής (35,2%)</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Γ </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Κατάργηση ειδικού τέλους, ελκυστικό για τους επενδυτές ρυθμιστικό πλαίσιο, ανταπόκριση της δημόσιας διοίκησης στην αδειοδότηση των ΣΒ</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 σύγκλιση: Η διείσδυση δεδομένων στην Ελλάδα συγκλίνει με την Ευρώπη στο προβλεπόμενο* επίπεδο χρήσης (15,4 GB ανά συνδρομητή ανά έτος το 2019)</a:t>
            </a:r>
          </a:p>
        </p:txBody>
      </p:sp>
      <p:sp>
        <p:nvSpPr>
          <p:cNvPr id="7" name="TextBox 4"/>
          <p:cNvSpPr txBox="1">
            <a:spLocks noChangeArrowheads="1"/>
          </p:cNvSpPr>
          <p:nvPr/>
        </p:nvSpPr>
        <p:spPr bwMode="auto">
          <a:xfrm>
            <a:off x="487773" y="1089014"/>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ανάπτυξη των κινητών επικοινωνιών στο μέλλον εξετάζεται σε τρία σενάρια σύγκλισης με την Ευρώπη ανάλογα με την υποστήριξη της πολιτείας στο φορολογικό και ρυθμιστικό πλαίσιο. </a:t>
            </a:r>
          </a:p>
        </p:txBody>
      </p:sp>
      <p:sp>
        <p:nvSpPr>
          <p:cNvPr id="9" name="AutoShape 7"/>
          <p:cNvSpPr>
            <a:spLocks noChangeArrowheads="1"/>
          </p:cNvSpPr>
          <p:nvPr/>
        </p:nvSpPr>
        <p:spPr bwMode="auto">
          <a:xfrm>
            <a:off x="4114800" y="6400800"/>
            <a:ext cx="3886200" cy="3476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 Πηγή: </a:t>
            </a:r>
            <a:r>
              <a:rPr lang="en-US" sz="1000" i="1" dirty="0" err="1" smtClean="0">
                <a:solidFill>
                  <a:schemeClr val="bg1"/>
                </a:solidFill>
                <a:cs typeface="Arial" panose="020B0604020202020204" pitchFamily="34" charset="0"/>
              </a:rPr>
              <a:t>Analysys</a:t>
            </a:r>
            <a:r>
              <a:rPr lang="en-US" sz="1000" i="1" dirty="0" smtClean="0">
                <a:solidFill>
                  <a:schemeClr val="bg1"/>
                </a:solidFill>
                <a:cs typeface="Arial" panose="020B0604020202020204" pitchFamily="34" charset="0"/>
              </a:rPr>
              <a:t> Mason, 2014</a:t>
            </a:r>
          </a:p>
        </p:txBody>
      </p:sp>
      <p:graphicFrame>
        <p:nvGraphicFramePr>
          <p:cNvPr id="10" name="Chart 9"/>
          <p:cNvGraphicFramePr/>
          <p:nvPr/>
        </p:nvGraphicFramePr>
        <p:xfrm>
          <a:off x="304800" y="2133600"/>
          <a:ext cx="4305300" cy="323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6269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65" y="97932"/>
            <a:ext cx="7770335" cy="868362"/>
          </a:xfrm>
        </p:spPr>
        <p:txBody>
          <a:bodyPr>
            <a:normAutofit/>
          </a:bodyPr>
          <a:lstStyle/>
          <a:p>
            <a:r>
              <a:rPr lang="el-GR" sz="2200" dirty="0" smtClean="0">
                <a:latin typeface="+mn-lt"/>
                <a:ea typeface="+mn-ea"/>
                <a:cs typeface="+mn-cs"/>
              </a:rPr>
              <a:t>Οφέλη από τη σύγκλιση και την ανάπτυξη δικτύων νέας γενιάς</a:t>
            </a:r>
            <a:endParaRPr lang="en-US" sz="2200" dirty="0">
              <a:latin typeface="+mn-lt"/>
              <a:ea typeface="+mn-ea"/>
              <a:cs typeface="+mn-cs"/>
            </a:endParaRPr>
          </a:p>
        </p:txBody>
      </p:sp>
      <p:sp>
        <p:nvSpPr>
          <p:cNvPr id="7" name="TextBox 4"/>
          <p:cNvSpPr txBox="1">
            <a:spLocks noChangeArrowheads="1"/>
          </p:cNvSpPr>
          <p:nvPr/>
        </p:nvSpPr>
        <p:spPr bwMode="auto">
          <a:xfrm>
            <a:off x="487773" y="990600"/>
            <a:ext cx="86439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Με κάθε διπλασιασμό της χρήσης δεδομένων, ο ρυθμός μεταβολής του κατα κεφαλήν ΑΕΠ αυξάνεται κατά 0,5%*. </a:t>
            </a:r>
            <a:r>
              <a:rPr lang="el-GR" sz="1600" b="1" dirty="0" smtClean="0">
                <a:solidFill>
                  <a:schemeClr val="tx1">
                    <a:lumMod val="65000"/>
                    <a:lumOff val="35000"/>
                  </a:schemeClr>
                </a:solidFill>
                <a:latin typeface="+mn-lt"/>
                <a:cs typeface="Arial" panose="020B0604020202020204" pitchFamily="34" charset="0"/>
              </a:rPr>
              <a:t>Αν η Ελλάδα συγκλίνει με την Ευρώπη στη διείσδυση της χρήσης δεδομένων, η επίδραση στο ΑΕΠ θα ανέλθει σε 1,9% έως το 2019. </a:t>
            </a:r>
          </a:p>
        </p:txBody>
      </p:sp>
      <p:sp>
        <p:nvSpPr>
          <p:cNvPr id="6" name="AutoShape 7"/>
          <p:cNvSpPr>
            <a:spLocks noChangeArrowheads="1"/>
          </p:cNvSpPr>
          <p:nvPr/>
        </p:nvSpPr>
        <p:spPr bwMode="auto">
          <a:xfrm>
            <a:off x="4114800" y="6324600"/>
            <a:ext cx="3886200" cy="3476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 Πηγή: </a:t>
            </a:r>
            <a:r>
              <a:rPr lang="en-US" sz="1000" i="1" dirty="0" smtClean="0">
                <a:solidFill>
                  <a:schemeClr val="bg1"/>
                </a:solidFill>
                <a:cs typeface="Arial" panose="020B0604020202020204" pitchFamily="34" charset="0"/>
              </a:rPr>
              <a:t>Deloitte</a:t>
            </a:r>
          </a:p>
        </p:txBody>
      </p:sp>
      <p:sp>
        <p:nvSpPr>
          <p:cNvPr id="9" name="Content Placeholder 2"/>
          <p:cNvSpPr txBox="1">
            <a:spLocks/>
          </p:cNvSpPr>
          <p:nvPr/>
        </p:nvSpPr>
        <p:spPr>
          <a:xfrm>
            <a:off x="533400" y="4495800"/>
            <a:ext cx="8458200" cy="1295400"/>
          </a:xfrm>
          <a:prstGeom prst="rect">
            <a:avLst/>
          </a:prstGeom>
        </p:spPr>
        <p:txBody>
          <a:bodyPr vert="horz" lIns="91440" tIns="45720" rIns="91440" bIns="45720" rtlCol="0">
            <a:normAutofit/>
          </a:bodyPr>
          <a:lstStyle/>
          <a:p>
            <a:pPr>
              <a:lnSpc>
                <a:spcPct val="150000"/>
              </a:lnSpc>
              <a:buClr>
                <a:srgbClr val="0070C0"/>
              </a:buCl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Τα οφέλη από την ανάπτυξη του κινητού διαδικτύου προέρχονται από τρεις πηγές: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βελτίωση της παροχής υπηρεσιών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υψηλότερη παραγωγικότητα σε επιλεγμένες κατηγορίες εργασίας (μεταφορές, υγεία, εκπαίδευση, κ.α.) και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την αξία που αποκτούν οι χρήστες διαδικτύου μέσω κινητών συσκευών. </a:t>
            </a:r>
          </a:p>
        </p:txBody>
      </p:sp>
      <p:graphicFrame>
        <p:nvGraphicFramePr>
          <p:cNvPr id="10" name="Chart 9"/>
          <p:cNvGraphicFramePr/>
          <p:nvPr/>
        </p:nvGraphicFramePr>
        <p:xfrm>
          <a:off x="457200" y="1752600"/>
          <a:ext cx="4314825"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4876800" y="1828800"/>
          <a:ext cx="4162425"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10709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παραγωγικότητα αυξάνεται…</a:t>
            </a:r>
            <a:endParaRPr lang="el-GR" dirty="0"/>
          </a:p>
        </p:txBody>
      </p:sp>
      <p:sp>
        <p:nvSpPr>
          <p:cNvPr id="9" name="Rectangle 8"/>
          <p:cNvSpPr/>
          <p:nvPr/>
        </p:nvSpPr>
        <p:spPr>
          <a:xfrm>
            <a:off x="304800" y="1219200"/>
            <a:ext cx="8610600" cy="4401205"/>
          </a:xfrm>
          <a:prstGeom prst="rect">
            <a:avLst/>
          </a:prstGeom>
        </p:spPr>
        <p:txBody>
          <a:bodyPr wrap="square">
            <a:spAutoFit/>
          </a:bodyPr>
          <a:lstStyle/>
          <a:p>
            <a:r>
              <a:rPr lang="el-GR" sz="2000" b="1" dirty="0">
                <a:solidFill>
                  <a:srgbClr val="FF330D"/>
                </a:solidFill>
                <a:latin typeface="+mj-lt"/>
              </a:rPr>
              <a:t>10% αύξηση </a:t>
            </a:r>
            <a:r>
              <a:rPr lang="el-GR" sz="2000" dirty="0">
                <a:solidFill>
                  <a:srgbClr val="000000"/>
                </a:solidFill>
                <a:latin typeface="+mj-lt"/>
              </a:rPr>
              <a:t>της διείσδυσης της κινητής τηλεφωνίας μεταφράζεται</a:t>
            </a:r>
          </a:p>
          <a:p>
            <a:r>
              <a:rPr lang="el-GR" sz="2000" dirty="0">
                <a:solidFill>
                  <a:srgbClr val="000000"/>
                </a:solidFill>
                <a:latin typeface="+mj-lt"/>
              </a:rPr>
              <a:t>σε 0,6% αύξηση του </a:t>
            </a:r>
            <a:r>
              <a:rPr lang="el-GR" sz="2000" dirty="0" smtClean="0">
                <a:solidFill>
                  <a:srgbClr val="000000"/>
                </a:solidFill>
                <a:latin typeface="+mj-lt"/>
              </a:rPr>
              <a:t>ΑΕΠ</a:t>
            </a:r>
          </a:p>
          <a:p>
            <a:endParaRPr lang="el-GR" sz="2000" dirty="0">
              <a:solidFill>
                <a:srgbClr val="000000"/>
              </a:solidFill>
              <a:latin typeface="+mj-lt"/>
            </a:endParaRPr>
          </a:p>
          <a:p>
            <a:r>
              <a:rPr lang="el-GR" sz="2000" b="1" dirty="0">
                <a:solidFill>
                  <a:srgbClr val="FF330D"/>
                </a:solidFill>
                <a:latin typeface="+mj-lt"/>
              </a:rPr>
              <a:t>• 10% αύξηση </a:t>
            </a:r>
            <a:r>
              <a:rPr lang="el-GR" sz="2000" dirty="0">
                <a:solidFill>
                  <a:srgbClr val="000000"/>
                </a:solidFill>
                <a:latin typeface="+mj-lt"/>
              </a:rPr>
              <a:t>στη διείσδυση της Κινητής Τηλεφωνίας, σε </a:t>
            </a:r>
            <a:r>
              <a:rPr lang="el-GR" sz="2000" dirty="0" smtClean="0">
                <a:solidFill>
                  <a:srgbClr val="000000"/>
                </a:solidFill>
                <a:latin typeface="+mj-lt"/>
              </a:rPr>
              <a:t>μακροπρόθεσμο </a:t>
            </a:r>
            <a:r>
              <a:rPr lang="el-GR" sz="2000" dirty="0">
                <a:solidFill>
                  <a:srgbClr val="000000"/>
                </a:solidFill>
                <a:latin typeface="+mj-lt"/>
              </a:rPr>
              <a:t>επίπεδο, αυξάνει την παραγωγικότητα κατά </a:t>
            </a:r>
            <a:r>
              <a:rPr lang="el-GR" sz="2000" dirty="0" smtClean="0">
                <a:solidFill>
                  <a:srgbClr val="000000"/>
                </a:solidFill>
                <a:latin typeface="+mj-lt"/>
              </a:rPr>
              <a:t>4,2%1</a:t>
            </a:r>
          </a:p>
          <a:p>
            <a:endParaRPr lang="el-GR" sz="2000" dirty="0">
              <a:solidFill>
                <a:srgbClr val="000000"/>
              </a:solidFill>
              <a:latin typeface="+mj-lt"/>
            </a:endParaRPr>
          </a:p>
          <a:p>
            <a:r>
              <a:rPr lang="el-GR" sz="2000" b="1" dirty="0">
                <a:solidFill>
                  <a:srgbClr val="FF330D"/>
                </a:solidFill>
                <a:latin typeface="+mj-lt"/>
              </a:rPr>
              <a:t>• 10% αύξηση </a:t>
            </a:r>
            <a:r>
              <a:rPr lang="el-GR" sz="2000" dirty="0">
                <a:solidFill>
                  <a:srgbClr val="000000"/>
                </a:solidFill>
                <a:latin typeface="+mj-lt"/>
              </a:rPr>
              <a:t>της διείσδυσης των ευρυζωνικών δικτύων οδηγεί </a:t>
            </a:r>
            <a:r>
              <a:rPr lang="el-GR" sz="2000" dirty="0" smtClean="0">
                <a:solidFill>
                  <a:srgbClr val="000000"/>
                </a:solidFill>
                <a:latin typeface="+mj-lt"/>
              </a:rPr>
              <a:t>σε αύξηση </a:t>
            </a:r>
            <a:r>
              <a:rPr lang="el-GR" sz="2000" dirty="0">
                <a:solidFill>
                  <a:srgbClr val="000000"/>
                </a:solidFill>
                <a:latin typeface="+mj-lt"/>
              </a:rPr>
              <a:t>του ΑΕΠ κατά 1,2</a:t>
            </a:r>
            <a:r>
              <a:rPr lang="el-GR" sz="2000" dirty="0" smtClean="0">
                <a:solidFill>
                  <a:srgbClr val="000000"/>
                </a:solidFill>
                <a:latin typeface="+mj-lt"/>
              </a:rPr>
              <a:t>%</a:t>
            </a:r>
          </a:p>
          <a:p>
            <a:endParaRPr lang="el-GR" sz="2000" dirty="0">
              <a:solidFill>
                <a:srgbClr val="000000"/>
              </a:solidFill>
              <a:latin typeface="+mj-lt"/>
            </a:endParaRPr>
          </a:p>
          <a:p>
            <a:r>
              <a:rPr lang="el-GR" sz="2000" b="1" dirty="0">
                <a:solidFill>
                  <a:srgbClr val="FF330D"/>
                </a:solidFill>
                <a:latin typeface="+mj-lt"/>
              </a:rPr>
              <a:t>• 1% αύξηση </a:t>
            </a:r>
            <a:r>
              <a:rPr lang="el-GR" sz="2000" dirty="0">
                <a:solidFill>
                  <a:srgbClr val="000000"/>
                </a:solidFill>
                <a:latin typeface="+mj-lt"/>
              </a:rPr>
              <a:t>της διείσδυσης σε ευρυζωνικότητα οδηγεί σε 3,8</a:t>
            </a:r>
            <a:r>
              <a:rPr lang="el-GR" sz="2000" dirty="0" smtClean="0">
                <a:solidFill>
                  <a:srgbClr val="000000"/>
                </a:solidFill>
                <a:latin typeface="+mj-lt"/>
              </a:rPr>
              <a:t>% αύξηση </a:t>
            </a:r>
            <a:r>
              <a:rPr lang="el-GR" sz="2000" dirty="0">
                <a:solidFill>
                  <a:srgbClr val="000000"/>
                </a:solidFill>
                <a:latin typeface="+mj-lt"/>
              </a:rPr>
              <a:t>στην είσοδο επιχειρήσεων </a:t>
            </a:r>
            <a:r>
              <a:rPr lang="el-GR" sz="2000" dirty="0" err="1" smtClean="0">
                <a:solidFill>
                  <a:srgbClr val="000000"/>
                </a:solidFill>
                <a:latin typeface="+mj-lt"/>
              </a:rPr>
              <a:t>startup</a:t>
            </a:r>
            <a:endParaRPr lang="el-GR" sz="2000" dirty="0">
              <a:solidFill>
                <a:srgbClr val="000000"/>
              </a:solidFill>
              <a:latin typeface="+mj-lt"/>
            </a:endParaRPr>
          </a:p>
          <a:p>
            <a:endParaRPr lang="el-GR" sz="2000" b="1" dirty="0" smtClean="0">
              <a:solidFill>
                <a:srgbClr val="FF330D"/>
              </a:solidFill>
              <a:latin typeface="+mj-lt"/>
            </a:endParaRPr>
          </a:p>
          <a:p>
            <a:r>
              <a:rPr lang="el-GR" sz="2000" b="1" dirty="0" smtClean="0">
                <a:solidFill>
                  <a:srgbClr val="FF330D"/>
                </a:solidFill>
                <a:latin typeface="+mj-lt"/>
              </a:rPr>
              <a:t>• </a:t>
            </a:r>
            <a:r>
              <a:rPr lang="el-GR" sz="2000" b="1" dirty="0">
                <a:solidFill>
                  <a:srgbClr val="FF330D"/>
                </a:solidFill>
                <a:latin typeface="+mj-lt"/>
              </a:rPr>
              <a:t>Διπλασιασμός </a:t>
            </a:r>
            <a:r>
              <a:rPr lang="el-GR" sz="2000" dirty="0">
                <a:solidFill>
                  <a:srgbClr val="000000"/>
                </a:solidFill>
                <a:latin typeface="+mj-lt"/>
              </a:rPr>
              <a:t>της χρήσης δεδομένων οδηγεί σε αύξηση του ΑΕΠ</a:t>
            </a:r>
          </a:p>
          <a:p>
            <a:r>
              <a:rPr lang="el-GR" sz="2000" dirty="0">
                <a:solidFill>
                  <a:srgbClr val="000000"/>
                </a:solidFill>
                <a:latin typeface="+mj-lt"/>
              </a:rPr>
              <a:t>κατά 0,5%</a:t>
            </a:r>
            <a:endParaRPr lang="el-GR" sz="2000" dirty="0">
              <a:latin typeface="+mj-lt"/>
            </a:endParaRPr>
          </a:p>
        </p:txBody>
      </p:sp>
    </p:spTree>
    <p:extLst>
      <p:ext uri="{BB962C8B-B14F-4D97-AF65-F5344CB8AC3E}">
        <p14:creationId xmlns:p14="http://schemas.microsoft.com/office/powerpoint/2010/main" val="38007929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…εκτός της «κρυμμένης» αξίας που αποδίδει ο Κλάδος</a:t>
            </a:r>
            <a:endParaRPr lang="el-GR" dirty="0"/>
          </a:p>
        </p:txBody>
      </p:sp>
      <p:sp>
        <p:nvSpPr>
          <p:cNvPr id="4" name="TextBox 5"/>
          <p:cNvSpPr txBox="1">
            <a:spLocks noChangeArrowheads="1"/>
          </p:cNvSpPr>
          <p:nvPr/>
        </p:nvSpPr>
        <p:spPr bwMode="auto">
          <a:xfrm>
            <a:off x="685800" y="1704975"/>
            <a:ext cx="2743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b="1"/>
              <a:t>Automation</a:t>
            </a:r>
          </a:p>
          <a:p>
            <a:pPr eaLnBrk="1" hangingPunct="1"/>
            <a:endParaRPr lang="en-US" altLang="el-GR" b="1"/>
          </a:p>
          <a:p>
            <a:pPr eaLnBrk="1" hangingPunct="1"/>
            <a:r>
              <a:rPr lang="en-US" altLang="el-GR" b="1"/>
              <a:t>Analytics</a:t>
            </a:r>
          </a:p>
          <a:p>
            <a:pPr eaLnBrk="1" hangingPunct="1"/>
            <a:endParaRPr lang="en-US" altLang="el-GR" b="1"/>
          </a:p>
          <a:p>
            <a:pPr eaLnBrk="1" hangingPunct="1"/>
            <a:r>
              <a:rPr lang="en-US" altLang="el-GR" b="1"/>
              <a:t>IoT</a:t>
            </a:r>
          </a:p>
          <a:p>
            <a:pPr eaLnBrk="1" hangingPunct="1"/>
            <a:endParaRPr lang="en-US" altLang="el-GR" b="1"/>
          </a:p>
          <a:p>
            <a:pPr eaLnBrk="1" hangingPunct="1"/>
            <a:r>
              <a:rPr lang="en-US" altLang="el-GR" b="1"/>
              <a:t>Mobile Work Force</a:t>
            </a:r>
          </a:p>
          <a:p>
            <a:pPr eaLnBrk="1" hangingPunct="1"/>
            <a:endParaRPr lang="en-US" altLang="el-GR" b="1"/>
          </a:p>
          <a:p>
            <a:pPr eaLnBrk="1" hangingPunct="1"/>
            <a:r>
              <a:rPr lang="en-US" altLang="el-GR" b="1"/>
              <a:t>Digitalization</a:t>
            </a:r>
          </a:p>
          <a:p>
            <a:pPr eaLnBrk="1" hangingPunct="1"/>
            <a:endParaRPr lang="en-US" altLang="el-GR" b="1"/>
          </a:p>
          <a:p>
            <a:pPr eaLnBrk="1" hangingPunct="1"/>
            <a:r>
              <a:rPr lang="en-US" altLang="el-GR" b="1"/>
              <a:t>Networked Information</a:t>
            </a:r>
          </a:p>
          <a:p>
            <a:pPr eaLnBrk="1" hangingPunct="1"/>
            <a:endParaRPr lang="en-US" altLang="el-GR" b="1"/>
          </a:p>
          <a:p>
            <a:pPr eaLnBrk="1" hangingPunct="1"/>
            <a:r>
              <a:rPr lang="en-US" altLang="el-GR" b="1"/>
              <a:t>Mobile Consumption</a:t>
            </a:r>
          </a:p>
          <a:p>
            <a:pPr eaLnBrk="1" hangingPunct="1"/>
            <a:endParaRPr lang="en-US" altLang="el-GR" b="1"/>
          </a:p>
          <a:p>
            <a:pPr eaLnBrk="1" hangingPunct="1"/>
            <a:r>
              <a:rPr lang="en-US" altLang="el-GR" b="1"/>
              <a:t>Decentralization</a:t>
            </a:r>
            <a:endParaRPr lang="el-GR" altLang="el-GR" b="1"/>
          </a:p>
        </p:txBody>
      </p:sp>
      <p:sp>
        <p:nvSpPr>
          <p:cNvPr id="5" name="Rectangle 4"/>
          <p:cNvSpPr/>
          <p:nvPr/>
        </p:nvSpPr>
        <p:spPr>
          <a:xfrm>
            <a:off x="4495800" y="1676400"/>
            <a:ext cx="4572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6" name="Rectangle 5"/>
          <p:cNvSpPr/>
          <p:nvPr/>
        </p:nvSpPr>
        <p:spPr>
          <a:xfrm>
            <a:off x="5181600" y="1676400"/>
            <a:ext cx="4572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7" name="Rectangle 6"/>
          <p:cNvSpPr/>
          <p:nvPr/>
        </p:nvSpPr>
        <p:spPr>
          <a:xfrm>
            <a:off x="7924800" y="1676400"/>
            <a:ext cx="6096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8" name="Rectangle 7"/>
          <p:cNvSpPr/>
          <p:nvPr/>
        </p:nvSpPr>
        <p:spPr>
          <a:xfrm>
            <a:off x="7239000" y="1676400"/>
            <a:ext cx="4572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9" name="Rectangle 8"/>
          <p:cNvSpPr/>
          <p:nvPr/>
        </p:nvSpPr>
        <p:spPr>
          <a:xfrm>
            <a:off x="6553200" y="1676400"/>
            <a:ext cx="4572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0" name="Rectangle 9"/>
          <p:cNvSpPr/>
          <p:nvPr/>
        </p:nvSpPr>
        <p:spPr>
          <a:xfrm>
            <a:off x="5867400" y="1676400"/>
            <a:ext cx="457200" cy="419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1" name="Pentagon 10"/>
          <p:cNvSpPr/>
          <p:nvPr/>
        </p:nvSpPr>
        <p:spPr>
          <a:xfrm rot="10800000">
            <a:off x="6081712" y="2543175"/>
            <a:ext cx="2452688" cy="260191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2" name="Rectangle 11"/>
          <p:cNvSpPr/>
          <p:nvPr/>
        </p:nvSpPr>
        <p:spPr>
          <a:xfrm>
            <a:off x="685800" y="1066800"/>
            <a:ext cx="78486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3" name="TextBox 12"/>
          <p:cNvSpPr txBox="1"/>
          <p:nvPr/>
        </p:nvSpPr>
        <p:spPr>
          <a:xfrm>
            <a:off x="1146313" y="1285237"/>
            <a:ext cx="7162800" cy="381000"/>
          </a:xfrm>
          <a:prstGeom prst="rect">
            <a:avLst/>
          </a:prstGeom>
          <a:solidFill>
            <a:srgbClr val="C00000"/>
          </a:solidFill>
        </p:spPr>
        <p:txBody>
          <a:bodyPr>
            <a:spAutoFit/>
          </a:bodyPr>
          <a:lstStyle/>
          <a:p>
            <a:pPr eaLnBrk="1" hangingPunct="1">
              <a:defRPr/>
            </a:pPr>
            <a:r>
              <a:rPr lang="en-US" b="1" dirty="0">
                <a:solidFill>
                  <a:schemeClr val="bg1">
                    <a:lumMod val="95000"/>
                  </a:schemeClr>
                </a:solidFill>
              </a:rPr>
              <a:t>Huge Potential                         </a:t>
            </a:r>
            <a:r>
              <a:rPr lang="el-GR" b="1" dirty="0" smtClean="0">
                <a:solidFill>
                  <a:schemeClr val="bg1">
                    <a:lumMod val="95000"/>
                  </a:schemeClr>
                </a:solidFill>
              </a:rPr>
              <a:t>           </a:t>
            </a:r>
            <a:r>
              <a:rPr lang="en-US" b="1" dirty="0" smtClean="0">
                <a:solidFill>
                  <a:schemeClr val="bg1">
                    <a:lumMod val="95000"/>
                  </a:schemeClr>
                </a:solidFill>
              </a:rPr>
              <a:t>  </a:t>
            </a:r>
            <a:r>
              <a:rPr lang="en-US" b="1" dirty="0">
                <a:solidFill>
                  <a:schemeClr val="bg1">
                    <a:lumMod val="95000"/>
                  </a:schemeClr>
                </a:solidFill>
              </a:rPr>
              <a:t>8%       7% (World CDP)</a:t>
            </a:r>
            <a:endParaRPr lang="el-GR" b="1" dirty="0">
              <a:solidFill>
                <a:schemeClr val="bg1">
                  <a:lumMod val="95000"/>
                </a:schemeClr>
              </a:solidFill>
            </a:endParaRPr>
          </a:p>
        </p:txBody>
      </p:sp>
      <p:sp>
        <p:nvSpPr>
          <p:cNvPr id="14" name="TextBox 17"/>
          <p:cNvSpPr txBox="1">
            <a:spLocks noChangeArrowheads="1"/>
          </p:cNvSpPr>
          <p:nvPr/>
        </p:nvSpPr>
        <p:spPr bwMode="auto">
          <a:xfrm>
            <a:off x="4876800" y="5944877"/>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l-GR" b="1" dirty="0"/>
              <a:t>14</a:t>
            </a:r>
          </a:p>
        </p:txBody>
      </p:sp>
      <p:sp>
        <p:nvSpPr>
          <p:cNvPr id="15" name="Pentagon 14"/>
          <p:cNvSpPr/>
          <p:nvPr/>
        </p:nvSpPr>
        <p:spPr>
          <a:xfrm rot="5400000">
            <a:off x="7108825" y="4746625"/>
            <a:ext cx="196850" cy="2654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6" name="TextBox 19"/>
          <p:cNvSpPr txBox="1">
            <a:spLocks noChangeArrowheads="1"/>
          </p:cNvSpPr>
          <p:nvPr/>
        </p:nvSpPr>
        <p:spPr bwMode="auto">
          <a:xfrm>
            <a:off x="6781800" y="6192078"/>
            <a:ext cx="103035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l-GR" altLang="el-GR" b="1" dirty="0"/>
              <a:t>ΧΧ</a:t>
            </a:r>
          </a:p>
        </p:txBody>
      </p:sp>
      <p:sp>
        <p:nvSpPr>
          <p:cNvPr id="17" name="TextBox 16"/>
          <p:cNvSpPr txBox="1"/>
          <p:nvPr/>
        </p:nvSpPr>
        <p:spPr>
          <a:xfrm>
            <a:off x="4572000" y="1820863"/>
            <a:ext cx="304800" cy="1754326"/>
          </a:xfrm>
          <a:prstGeom prst="rect">
            <a:avLst/>
          </a:prstGeom>
          <a:noFill/>
        </p:spPr>
        <p:txBody>
          <a:bodyPr wrap="square" rtlCol="0">
            <a:spAutoFit/>
          </a:bodyPr>
          <a:lstStyle/>
          <a:p>
            <a:r>
              <a:rPr lang="en-US" dirty="0" smtClean="0"/>
              <a:t>Heal</a:t>
            </a:r>
          </a:p>
          <a:p>
            <a:r>
              <a:rPr lang="en-US" dirty="0" err="1" smtClean="0"/>
              <a:t>th</a:t>
            </a:r>
            <a:endParaRPr lang="el-GR" dirty="0"/>
          </a:p>
        </p:txBody>
      </p:sp>
      <p:sp>
        <p:nvSpPr>
          <p:cNvPr id="18" name="TextBox 17"/>
          <p:cNvSpPr txBox="1"/>
          <p:nvPr/>
        </p:nvSpPr>
        <p:spPr>
          <a:xfrm>
            <a:off x="5257800" y="1828800"/>
            <a:ext cx="304800" cy="2585323"/>
          </a:xfrm>
          <a:prstGeom prst="rect">
            <a:avLst/>
          </a:prstGeom>
          <a:noFill/>
        </p:spPr>
        <p:txBody>
          <a:bodyPr wrap="square" rtlCol="0">
            <a:spAutoFit/>
          </a:bodyPr>
          <a:lstStyle/>
          <a:p>
            <a:r>
              <a:rPr lang="en-US" dirty="0" smtClean="0"/>
              <a:t>Transport</a:t>
            </a:r>
            <a:endParaRPr lang="el-GR" dirty="0"/>
          </a:p>
        </p:txBody>
      </p:sp>
      <p:sp>
        <p:nvSpPr>
          <p:cNvPr id="3" name="TextBox 2"/>
          <p:cNvSpPr txBox="1"/>
          <p:nvPr/>
        </p:nvSpPr>
        <p:spPr>
          <a:xfrm>
            <a:off x="5867400" y="6595675"/>
            <a:ext cx="3200400" cy="276999"/>
          </a:xfrm>
          <a:prstGeom prst="rect">
            <a:avLst/>
          </a:prstGeom>
          <a:noFill/>
        </p:spPr>
        <p:txBody>
          <a:bodyPr wrap="square" rtlCol="0">
            <a:spAutoFit/>
          </a:bodyPr>
          <a:lstStyle/>
          <a:p>
            <a:r>
              <a:rPr lang="el-GR" sz="1200" b="1" dirty="0" smtClean="0"/>
              <a:t>Ε</a:t>
            </a:r>
            <a:r>
              <a:rPr lang="en-US" sz="1200" b="1" dirty="0" smtClean="0"/>
              <a:t>RICSSON MOBILITY REPORT 2015</a:t>
            </a:r>
            <a:endParaRPr lang="el-GR" sz="1200" b="1" dirty="0"/>
          </a:p>
        </p:txBody>
      </p:sp>
    </p:spTree>
    <p:extLst>
      <p:ext uri="{BB962C8B-B14F-4D97-AF65-F5344CB8AC3E}">
        <p14:creationId xmlns:p14="http://schemas.microsoft.com/office/powerpoint/2010/main" val="819707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838200"/>
          </a:xfrm>
        </p:spPr>
        <p:txBody>
          <a:bodyPr>
            <a:normAutofit/>
          </a:bodyPr>
          <a:lstStyle/>
          <a:p>
            <a:r>
              <a:rPr lang="el-GR" sz="2400" dirty="0" smtClean="0"/>
              <a:t>Οι δείκτες </a:t>
            </a:r>
            <a:r>
              <a:rPr lang="el-GR" sz="2400" dirty="0"/>
              <a:t>βιώσιμης ανάπτυξης </a:t>
            </a:r>
            <a:r>
              <a:rPr lang="el-GR" sz="2400" dirty="0" smtClean="0"/>
              <a:t>βελτιώνονται</a:t>
            </a:r>
            <a:endParaRPr lang="el-GR" sz="2400" dirty="0"/>
          </a:p>
        </p:txBody>
      </p:sp>
      <p:sp>
        <p:nvSpPr>
          <p:cNvPr id="3" name="Content Placeholder 2"/>
          <p:cNvSpPr>
            <a:spLocks noGrp="1"/>
          </p:cNvSpPr>
          <p:nvPr>
            <p:ph idx="1"/>
          </p:nvPr>
        </p:nvSpPr>
        <p:spPr/>
        <p:txBody>
          <a:bodyPr>
            <a:normAutofit/>
          </a:bodyPr>
          <a:lstStyle/>
          <a:p>
            <a:pPr marL="0" indent="0">
              <a:buNone/>
            </a:pPr>
            <a:r>
              <a:rPr lang="el-GR" sz="2000" dirty="0" smtClean="0">
                <a:solidFill>
                  <a:schemeClr val="tx1">
                    <a:lumMod val="95000"/>
                    <a:lumOff val="5000"/>
                  </a:schemeClr>
                </a:solidFill>
              </a:rPr>
              <a:t>Ενεργειακό Αποτύπωμα από την εξυπνότερη χρήση υπηρεσιών </a:t>
            </a:r>
            <a:r>
              <a:rPr lang="en-US" sz="2000" dirty="0" smtClean="0">
                <a:solidFill>
                  <a:schemeClr val="tx1">
                    <a:lumMod val="95000"/>
                    <a:lumOff val="5000"/>
                  </a:schemeClr>
                </a:solidFill>
              </a:rPr>
              <a:t>ICT</a:t>
            </a:r>
            <a:endParaRPr lang="el-GR" sz="2000" dirty="0">
              <a:solidFill>
                <a:schemeClr val="tx1">
                  <a:lumMod val="95000"/>
                  <a:lumOff val="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000" r="62500" b="40000"/>
          <a:stretch/>
        </p:blipFill>
        <p:spPr>
          <a:xfrm>
            <a:off x="685800" y="2438400"/>
            <a:ext cx="3429000" cy="2057400"/>
          </a:xfrm>
          <a:prstGeom prst="rect">
            <a:avLst/>
          </a:prstGeom>
        </p:spPr>
      </p:pic>
      <p:sp>
        <p:nvSpPr>
          <p:cNvPr id="5" name="TextBox 4"/>
          <p:cNvSpPr txBox="1"/>
          <p:nvPr/>
        </p:nvSpPr>
        <p:spPr>
          <a:xfrm>
            <a:off x="4219121" y="2728409"/>
            <a:ext cx="533400" cy="923330"/>
          </a:xfrm>
          <a:prstGeom prst="rect">
            <a:avLst/>
          </a:prstGeom>
          <a:noFill/>
        </p:spPr>
        <p:txBody>
          <a:bodyPr wrap="square" rtlCol="0">
            <a:spAutoFit/>
          </a:bodyPr>
          <a:lstStyle/>
          <a:p>
            <a:pPr algn="ctr"/>
            <a:r>
              <a:rPr lang="el-GR" sz="5400" dirty="0" smtClean="0"/>
              <a:t>=</a:t>
            </a:r>
            <a:endParaRPr lang="el-GR" sz="5400" dirty="0"/>
          </a:p>
        </p:txBody>
      </p:sp>
      <p:sp>
        <p:nvSpPr>
          <p:cNvPr id="6" name="TextBox 5"/>
          <p:cNvSpPr txBox="1"/>
          <p:nvPr/>
        </p:nvSpPr>
        <p:spPr>
          <a:xfrm>
            <a:off x="4856843" y="2682270"/>
            <a:ext cx="3238500" cy="1569660"/>
          </a:xfrm>
          <a:prstGeom prst="rect">
            <a:avLst/>
          </a:prstGeom>
          <a:noFill/>
        </p:spPr>
        <p:txBody>
          <a:bodyPr wrap="square" rtlCol="0">
            <a:spAutoFit/>
          </a:bodyPr>
          <a:lstStyle/>
          <a:p>
            <a:pPr marL="285750" indent="-285750">
              <a:buFontTx/>
              <a:buChar char="-"/>
            </a:pPr>
            <a:r>
              <a:rPr lang="en-US" sz="3200" dirty="0" smtClean="0"/>
              <a:t>16,5%</a:t>
            </a:r>
            <a:r>
              <a:rPr lang="el-GR" sz="3200" dirty="0" smtClean="0"/>
              <a:t>, Μείωση στην παγκόσμια εκπομπή </a:t>
            </a:r>
            <a:r>
              <a:rPr lang="en-US" sz="3200" dirty="0" smtClean="0"/>
              <a:t>CO</a:t>
            </a:r>
            <a:r>
              <a:rPr lang="en-US" sz="3200" baseline="-25000" dirty="0" smtClean="0"/>
              <a:t>2</a:t>
            </a:r>
          </a:p>
        </p:txBody>
      </p:sp>
      <p:sp>
        <p:nvSpPr>
          <p:cNvPr id="7" name="Rectangle 6"/>
          <p:cNvSpPr/>
          <p:nvPr/>
        </p:nvSpPr>
        <p:spPr>
          <a:xfrm>
            <a:off x="5638800" y="6019800"/>
            <a:ext cx="2334422" cy="276999"/>
          </a:xfrm>
          <a:prstGeom prst="rect">
            <a:avLst/>
          </a:prstGeom>
        </p:spPr>
        <p:txBody>
          <a:bodyPr wrap="none">
            <a:spAutoFit/>
          </a:bodyPr>
          <a:lstStyle/>
          <a:p>
            <a:r>
              <a:rPr lang="el-GR" sz="1200" dirty="0"/>
              <a:t>Ε</a:t>
            </a:r>
            <a:r>
              <a:rPr lang="en-US" sz="1200" dirty="0"/>
              <a:t>RICSSON MOBILITY REPORT 2015</a:t>
            </a:r>
            <a:endParaRPr lang="el-GR" sz="1200" dirty="0"/>
          </a:p>
        </p:txBody>
      </p:sp>
    </p:spTree>
    <p:extLst>
      <p:ext uri="{BB962C8B-B14F-4D97-AF65-F5344CB8AC3E}">
        <p14:creationId xmlns:p14="http://schemas.microsoft.com/office/powerpoint/2010/main" val="40767109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αγορά μετασχηματίζεται </a:t>
            </a:r>
            <a:endParaRPr lang="el-GR" dirty="0"/>
          </a:p>
        </p:txBody>
      </p:sp>
      <p:sp>
        <p:nvSpPr>
          <p:cNvPr id="3" name="Content Placeholder 2"/>
          <p:cNvSpPr>
            <a:spLocks noGrp="1"/>
          </p:cNvSpPr>
          <p:nvPr>
            <p:ph idx="1"/>
          </p:nvPr>
        </p:nvSpPr>
        <p:spPr>
          <a:xfrm>
            <a:off x="304800" y="1295400"/>
            <a:ext cx="8435009" cy="4641574"/>
          </a:xfrm>
        </p:spPr>
        <p:txBody>
          <a:bodyPr>
            <a:normAutofit/>
          </a:bodyPr>
          <a:lstStyle/>
          <a:p>
            <a:pPr marL="1417320" lvl="3" indent="0"/>
            <a:r>
              <a:rPr lang="el-GR" sz="2000" b="1" dirty="0" smtClean="0">
                <a:solidFill>
                  <a:schemeClr val="tx1"/>
                </a:solidFill>
              </a:rPr>
              <a:t>Κλάδοι </a:t>
            </a:r>
            <a:r>
              <a:rPr lang="el-GR" sz="2000" b="1" dirty="0">
                <a:solidFill>
                  <a:schemeClr val="tx1"/>
                </a:solidFill>
              </a:rPr>
              <a:t>όπως </a:t>
            </a:r>
            <a:r>
              <a:rPr lang="el-GR" sz="2000" b="1" dirty="0" smtClean="0">
                <a:solidFill>
                  <a:schemeClr val="tx1"/>
                </a:solidFill>
              </a:rPr>
              <a:t>είναι των ΜΜΕ</a:t>
            </a:r>
            <a:endParaRPr lang="en-US" sz="2000" b="1" dirty="0" smtClean="0">
              <a:solidFill>
                <a:schemeClr val="tx1"/>
              </a:solidFill>
            </a:endParaRPr>
          </a:p>
          <a:p>
            <a:pPr marL="1417320" lvl="3" indent="0"/>
            <a:endParaRPr lang="el-GR" sz="2000" b="0" dirty="0" smtClean="0"/>
          </a:p>
          <a:p>
            <a:pPr marL="1417320" lvl="3" indent="0"/>
            <a:r>
              <a:rPr lang="el-GR" sz="2000" b="0" dirty="0" smtClean="0"/>
              <a:t>της </a:t>
            </a:r>
            <a:r>
              <a:rPr lang="el-GR" sz="2000" b="0" dirty="0"/>
              <a:t>Εκπαίδευσης (e </a:t>
            </a:r>
            <a:r>
              <a:rPr lang="el-GR" sz="2000" b="0" dirty="0" err="1"/>
              <a:t>learning</a:t>
            </a:r>
            <a:r>
              <a:rPr lang="el-GR" sz="2000" b="0" dirty="0"/>
              <a:t>), </a:t>
            </a:r>
            <a:endParaRPr lang="en-US" sz="2000" b="0" dirty="0" smtClean="0"/>
          </a:p>
          <a:p>
            <a:pPr marL="1417320" lvl="3" indent="0"/>
            <a:r>
              <a:rPr lang="el-GR" sz="2000" b="0" dirty="0" smtClean="0"/>
              <a:t>της Υγείας </a:t>
            </a:r>
            <a:r>
              <a:rPr lang="el-GR" sz="2000" b="0" dirty="0"/>
              <a:t>(e </a:t>
            </a:r>
            <a:r>
              <a:rPr lang="el-GR" sz="2000" b="0" dirty="0" err="1"/>
              <a:t>health</a:t>
            </a:r>
            <a:r>
              <a:rPr lang="el-GR" sz="2000" b="0" dirty="0"/>
              <a:t> – telehealth), </a:t>
            </a:r>
            <a:endParaRPr lang="en-US" sz="2000" b="0" dirty="0" smtClean="0"/>
          </a:p>
          <a:p>
            <a:pPr marL="1417320" lvl="3" indent="0"/>
            <a:r>
              <a:rPr lang="el-GR" sz="2000" b="0" dirty="0" smtClean="0"/>
              <a:t>της </a:t>
            </a:r>
            <a:r>
              <a:rPr lang="el-GR" sz="2000" b="0" dirty="0"/>
              <a:t>Ενέργειας</a:t>
            </a:r>
            <a:r>
              <a:rPr lang="el-GR" sz="2000" b="0" dirty="0" smtClean="0"/>
              <a:t>, </a:t>
            </a:r>
            <a:endParaRPr lang="en-US" sz="2000" b="0" dirty="0" smtClean="0"/>
          </a:p>
          <a:p>
            <a:pPr marL="1417320" lvl="3" indent="0"/>
            <a:r>
              <a:rPr lang="el-GR" sz="2000" b="0" dirty="0" smtClean="0"/>
              <a:t>του </a:t>
            </a:r>
            <a:r>
              <a:rPr lang="el-GR" sz="2000" b="0" dirty="0"/>
              <a:t>Εμπορίου (e </a:t>
            </a:r>
            <a:r>
              <a:rPr lang="el-GR" sz="2000" b="0" dirty="0" err="1"/>
              <a:t>commerce</a:t>
            </a:r>
            <a:r>
              <a:rPr lang="el-GR" sz="2000" b="0" dirty="0"/>
              <a:t>), </a:t>
            </a:r>
            <a:endParaRPr lang="en-US" sz="2000" b="0" dirty="0" smtClean="0"/>
          </a:p>
          <a:p>
            <a:pPr marL="1417320" lvl="3" indent="0"/>
            <a:r>
              <a:rPr lang="el-GR" sz="2000" b="0" dirty="0" smtClean="0"/>
              <a:t>των </a:t>
            </a:r>
            <a:r>
              <a:rPr lang="el-GR" sz="2000" b="0" dirty="0"/>
              <a:t>Μεταφορών</a:t>
            </a:r>
            <a:r>
              <a:rPr lang="el-GR" sz="2000" b="0" dirty="0" smtClean="0"/>
              <a:t>, </a:t>
            </a:r>
            <a:endParaRPr lang="en-US" sz="2000" b="0" dirty="0" smtClean="0"/>
          </a:p>
          <a:p>
            <a:pPr marL="1417320" lvl="3" indent="0"/>
            <a:r>
              <a:rPr lang="el-GR" sz="2000" b="0" dirty="0" smtClean="0"/>
              <a:t>των </a:t>
            </a:r>
            <a:r>
              <a:rPr lang="el-GR" sz="2000" b="0" dirty="0"/>
              <a:t>Τραπεζών (e </a:t>
            </a:r>
            <a:r>
              <a:rPr lang="el-GR" sz="2000" b="0" dirty="0" err="1"/>
              <a:t>banking</a:t>
            </a:r>
            <a:r>
              <a:rPr lang="el-GR" sz="2000" b="0" dirty="0"/>
              <a:t>), </a:t>
            </a:r>
            <a:endParaRPr lang="en-US" sz="2000" b="0" dirty="0" smtClean="0"/>
          </a:p>
          <a:p>
            <a:pPr marL="1417320" lvl="3" indent="0"/>
            <a:r>
              <a:rPr lang="el-GR" sz="2000" b="0" dirty="0" smtClean="0"/>
              <a:t>των </a:t>
            </a:r>
            <a:r>
              <a:rPr lang="el-GR" sz="2000" b="0" dirty="0"/>
              <a:t>Δημόσιων </a:t>
            </a:r>
            <a:r>
              <a:rPr lang="el-GR" sz="2000" b="0" dirty="0" smtClean="0"/>
              <a:t>Υπηρεσιών </a:t>
            </a:r>
            <a:r>
              <a:rPr lang="el-GR" sz="2000" b="0" dirty="0"/>
              <a:t>(e government) </a:t>
            </a:r>
            <a:endParaRPr lang="en-US" sz="2000" b="0" dirty="0" smtClean="0"/>
          </a:p>
          <a:p>
            <a:pPr marL="0" indent="0">
              <a:buNone/>
            </a:pPr>
            <a:endParaRPr lang="en-US" sz="1600" b="0" dirty="0"/>
          </a:p>
          <a:p>
            <a:pPr marL="0" indent="0" algn="r">
              <a:buNone/>
            </a:pPr>
            <a:r>
              <a:rPr lang="el-GR" sz="2000" dirty="0" smtClean="0">
                <a:solidFill>
                  <a:schemeClr val="tx1"/>
                </a:solidFill>
              </a:rPr>
              <a:t>αλλάζουν </a:t>
            </a:r>
            <a:r>
              <a:rPr lang="el-GR" sz="2000" dirty="0">
                <a:solidFill>
                  <a:schemeClr val="tx1"/>
                </a:solidFill>
              </a:rPr>
              <a:t>τον </a:t>
            </a:r>
            <a:r>
              <a:rPr lang="el-GR" sz="2000" dirty="0" smtClean="0">
                <a:solidFill>
                  <a:schemeClr val="tx1"/>
                </a:solidFill>
              </a:rPr>
              <a:t>τρόπο λειτουργίας </a:t>
            </a:r>
            <a:r>
              <a:rPr lang="el-GR" sz="2000" dirty="0">
                <a:solidFill>
                  <a:schemeClr val="tx1"/>
                </a:solidFill>
              </a:rPr>
              <a:t>τους.</a:t>
            </a:r>
          </a:p>
        </p:txBody>
      </p:sp>
    </p:spTree>
    <p:extLst>
      <p:ext uri="{BB962C8B-B14F-4D97-AF65-F5344CB8AC3E}">
        <p14:creationId xmlns:p14="http://schemas.microsoft.com/office/powerpoint/2010/main" val="22001338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34200" cy="838200"/>
          </a:xfrm>
        </p:spPr>
        <p:txBody>
          <a:bodyPr/>
          <a:lstStyle/>
          <a:p>
            <a:r>
              <a:rPr lang="en-US" dirty="0" smtClean="0"/>
              <a:t>O </a:t>
            </a:r>
            <a:r>
              <a:rPr lang="el-GR" dirty="0"/>
              <a:t>Κ</a:t>
            </a:r>
            <a:r>
              <a:rPr lang="el-GR" dirty="0" smtClean="0"/>
              <a:t>λάδος των ΜΜΕ μετασχηματίζεται </a:t>
            </a:r>
            <a:endParaRPr lang="el-GR" dirty="0"/>
          </a:p>
        </p:txBody>
      </p:sp>
      <p:sp>
        <p:nvSpPr>
          <p:cNvPr id="3" name="Content Placeholder 2"/>
          <p:cNvSpPr>
            <a:spLocks noGrp="1"/>
          </p:cNvSpPr>
          <p:nvPr>
            <p:ph idx="1"/>
          </p:nvPr>
        </p:nvSpPr>
        <p:spPr>
          <a:xfrm>
            <a:off x="152400" y="838200"/>
            <a:ext cx="8672286" cy="5232400"/>
          </a:xfrm>
        </p:spPr>
        <p:txBody>
          <a:bodyPr>
            <a:noAutofit/>
          </a:bodyPr>
          <a:lstStyle/>
          <a:p>
            <a:pPr marL="0" indent="0">
              <a:buNone/>
            </a:pPr>
            <a:r>
              <a:rPr lang="el-GR" sz="2000" dirty="0" smtClean="0">
                <a:solidFill>
                  <a:srgbClr val="0070C0"/>
                </a:solidFill>
              </a:rPr>
              <a:t>Οι ρόλοι αλλάζουν</a:t>
            </a:r>
            <a:r>
              <a:rPr lang="en-US" sz="2000" dirty="0" smtClean="0">
                <a:solidFill>
                  <a:srgbClr val="0070C0"/>
                </a:solidFill>
              </a:rPr>
              <a:t> </a:t>
            </a:r>
            <a:endParaRPr lang="el-GR" sz="2000" dirty="0" smtClean="0">
              <a:solidFill>
                <a:srgbClr val="0070C0"/>
              </a:solidFill>
            </a:endParaRPr>
          </a:p>
          <a:p>
            <a:r>
              <a:rPr lang="el-GR" sz="1600" dirty="0" smtClean="0">
                <a:solidFill>
                  <a:srgbClr val="0070C0"/>
                </a:solidFill>
              </a:rPr>
              <a:t>Πάροχος Περιεχομένου</a:t>
            </a:r>
            <a:r>
              <a:rPr lang="en-US" sz="1600" dirty="0">
                <a:solidFill>
                  <a:srgbClr val="0070C0"/>
                </a:solidFill>
              </a:rPr>
              <a:t>/</a:t>
            </a:r>
            <a:r>
              <a:rPr lang="en-US" sz="1600" dirty="0" smtClean="0">
                <a:solidFill>
                  <a:srgbClr val="0070C0"/>
                </a:solidFill>
              </a:rPr>
              <a:t> Content Owner:</a:t>
            </a:r>
            <a:r>
              <a:rPr lang="el-GR" sz="1600" dirty="0" smtClean="0">
                <a:solidFill>
                  <a:schemeClr val="tx1"/>
                </a:solidFill>
              </a:rPr>
              <a:t> </a:t>
            </a:r>
            <a:r>
              <a:rPr lang="el-GR" sz="1600" b="0" dirty="0" smtClean="0">
                <a:solidFill>
                  <a:schemeClr val="tx1"/>
                </a:solidFill>
              </a:rPr>
              <a:t>Όπως δείχνουν οι προβλέψεις, ο πάροχος περιεχομένου θα παραμείνει ο βασιλιάς των ψηφιακών ΜΜΕ έως το 2020. Η παροχή εμπειρίας και εγγύτητας στον δίνουν ένα επιπλέον πλεονέκτημα και μια προσωπική χροιά στον καταναλωτή.</a:t>
            </a:r>
            <a:endParaRPr lang="en-US" sz="1600" b="0" dirty="0" smtClean="0">
              <a:solidFill>
                <a:schemeClr val="tx1"/>
              </a:solidFill>
            </a:endParaRPr>
          </a:p>
          <a:p>
            <a:r>
              <a:rPr lang="en-US" sz="1600" dirty="0" smtClean="0">
                <a:solidFill>
                  <a:srgbClr val="0070C0"/>
                </a:solidFill>
              </a:rPr>
              <a:t>Broadcaster: </a:t>
            </a:r>
            <a:r>
              <a:rPr lang="en-US" sz="1600" b="0" dirty="0" smtClean="0">
                <a:solidFill>
                  <a:schemeClr val="tx1"/>
                </a:solidFill>
              </a:rPr>
              <a:t>O </a:t>
            </a:r>
            <a:r>
              <a:rPr lang="el-GR" sz="1600" b="0" dirty="0" smtClean="0">
                <a:solidFill>
                  <a:schemeClr val="tx1"/>
                </a:solidFill>
              </a:rPr>
              <a:t>ρόλος του </a:t>
            </a:r>
            <a:r>
              <a:rPr lang="en-US" sz="1600" b="0" dirty="0" smtClean="0">
                <a:solidFill>
                  <a:schemeClr val="tx1"/>
                </a:solidFill>
              </a:rPr>
              <a:t>broadcaster </a:t>
            </a:r>
            <a:r>
              <a:rPr lang="el-GR" sz="1600" b="0" dirty="0" smtClean="0">
                <a:solidFill>
                  <a:schemeClr val="tx1"/>
                </a:solidFill>
              </a:rPr>
              <a:t>(ραδιοτηλεοπτικού </a:t>
            </a:r>
            <a:r>
              <a:rPr lang="el-GR" sz="1600" b="0" dirty="0" err="1" smtClean="0">
                <a:solidFill>
                  <a:schemeClr val="tx1"/>
                </a:solidFill>
              </a:rPr>
              <a:t>παρόχου</a:t>
            </a:r>
            <a:r>
              <a:rPr lang="el-GR" sz="1600" b="0" dirty="0" smtClean="0">
                <a:solidFill>
                  <a:schemeClr val="tx1"/>
                </a:solidFill>
              </a:rPr>
              <a:t>), ο οποίος πλέον μετακινείται στο να παρέχει </a:t>
            </a:r>
            <a:r>
              <a:rPr lang="en-US" sz="1600" b="0" dirty="0" smtClean="0">
                <a:solidFill>
                  <a:schemeClr val="tx1"/>
                </a:solidFill>
              </a:rPr>
              <a:t>content on demand </a:t>
            </a:r>
            <a:r>
              <a:rPr lang="el-GR" sz="1600" b="0" dirty="0" smtClean="0">
                <a:solidFill>
                  <a:schemeClr val="tx1"/>
                </a:solidFill>
              </a:rPr>
              <a:t>και </a:t>
            </a:r>
            <a:r>
              <a:rPr lang="en-US" sz="1600" b="0" dirty="0" smtClean="0">
                <a:solidFill>
                  <a:schemeClr val="tx1"/>
                </a:solidFill>
              </a:rPr>
              <a:t>play TV Services</a:t>
            </a:r>
          </a:p>
          <a:p>
            <a:r>
              <a:rPr lang="en-US" sz="1600" dirty="0" smtClean="0">
                <a:solidFill>
                  <a:srgbClr val="0070C0"/>
                </a:solidFill>
              </a:rPr>
              <a:t>The </a:t>
            </a:r>
            <a:r>
              <a:rPr lang="en-US" sz="1600" dirty="0">
                <a:solidFill>
                  <a:srgbClr val="0070C0"/>
                </a:solidFill>
              </a:rPr>
              <a:t>TV service </a:t>
            </a:r>
            <a:r>
              <a:rPr lang="en-US" sz="1600" dirty="0" smtClean="0">
                <a:solidFill>
                  <a:srgbClr val="0070C0"/>
                </a:solidFill>
              </a:rPr>
              <a:t>provider: </a:t>
            </a:r>
            <a:r>
              <a:rPr lang="el-GR" sz="1600" b="0" dirty="0" smtClean="0">
                <a:solidFill>
                  <a:schemeClr val="tx1"/>
                </a:solidFill>
              </a:rPr>
              <a:t>Παροχή συνολικών υπηρεσιών, όπως </a:t>
            </a:r>
            <a:r>
              <a:rPr lang="en-US" sz="1600" b="0" dirty="0" smtClean="0">
                <a:solidFill>
                  <a:schemeClr val="tx1"/>
                </a:solidFill>
              </a:rPr>
              <a:t>TV, </a:t>
            </a:r>
            <a:r>
              <a:rPr lang="el-GR" sz="1600" b="0" dirty="0" smtClean="0">
                <a:solidFill>
                  <a:schemeClr val="tx1"/>
                </a:solidFill>
              </a:rPr>
              <a:t>Τηλεφωνία, </a:t>
            </a:r>
            <a:r>
              <a:rPr lang="en-US" sz="1600" b="0" dirty="0" smtClean="0">
                <a:solidFill>
                  <a:schemeClr val="tx1"/>
                </a:solidFill>
              </a:rPr>
              <a:t>broadcasting. </a:t>
            </a:r>
            <a:r>
              <a:rPr lang="el-GR" sz="1600" b="0" dirty="0" smtClean="0">
                <a:solidFill>
                  <a:schemeClr val="tx1"/>
                </a:solidFill>
              </a:rPr>
              <a:t> </a:t>
            </a:r>
            <a:endParaRPr lang="en-US" sz="1600" b="0" dirty="0" smtClean="0">
              <a:solidFill>
                <a:schemeClr val="tx1"/>
              </a:solidFill>
            </a:endParaRPr>
          </a:p>
          <a:p>
            <a:r>
              <a:rPr lang="en-US" sz="1600" dirty="0" smtClean="0">
                <a:solidFill>
                  <a:srgbClr val="0070C0"/>
                </a:solidFill>
              </a:rPr>
              <a:t>The network owner/provider : </a:t>
            </a:r>
            <a:r>
              <a:rPr lang="en-US" sz="1600" b="0" dirty="0" smtClean="0">
                <a:solidFill>
                  <a:schemeClr val="tx1"/>
                </a:solidFill>
              </a:rPr>
              <a:t>O </a:t>
            </a:r>
            <a:r>
              <a:rPr lang="el-GR" sz="1600" b="0" dirty="0" smtClean="0">
                <a:solidFill>
                  <a:schemeClr val="tx1"/>
                </a:solidFill>
              </a:rPr>
              <a:t>πάροχος δικτύου, που δίνει υπηρεσίες σταθερής και κινητής</a:t>
            </a:r>
          </a:p>
          <a:p>
            <a:r>
              <a:rPr lang="el-GR" sz="1600" dirty="0" smtClean="0">
                <a:solidFill>
                  <a:srgbClr val="0070C0"/>
                </a:solidFill>
              </a:rPr>
              <a:t>Ο διαφημιστικός ρόλος</a:t>
            </a:r>
            <a:r>
              <a:rPr lang="en-US" sz="1600" dirty="0" smtClean="0">
                <a:solidFill>
                  <a:srgbClr val="0070C0"/>
                </a:solidFill>
              </a:rPr>
              <a:t>: </a:t>
            </a:r>
            <a:r>
              <a:rPr lang="el-GR" sz="1600" b="0" dirty="0" smtClean="0">
                <a:solidFill>
                  <a:schemeClr val="tx1"/>
                </a:solidFill>
              </a:rPr>
              <a:t>Η διαφημιστική αγορά αλλάζει και δημιουργεί νέες ευκαιρίες για έσοδα. Η διαφήμιση γίνεται από παθητική – διαδραστική. Το </a:t>
            </a:r>
            <a:r>
              <a:rPr lang="en-US" sz="1600" b="0" dirty="0" smtClean="0">
                <a:solidFill>
                  <a:schemeClr val="tx1"/>
                </a:solidFill>
              </a:rPr>
              <a:t>Internet, </a:t>
            </a:r>
            <a:r>
              <a:rPr lang="el-GR" sz="1600" b="0" dirty="0" smtClean="0">
                <a:solidFill>
                  <a:schemeClr val="tx1"/>
                </a:solidFill>
              </a:rPr>
              <a:t>το </a:t>
            </a:r>
            <a:r>
              <a:rPr lang="en-US" sz="1600" b="0" dirty="0" smtClean="0">
                <a:solidFill>
                  <a:schemeClr val="tx1"/>
                </a:solidFill>
              </a:rPr>
              <a:t>smartphone </a:t>
            </a:r>
            <a:r>
              <a:rPr lang="el-GR" sz="1600" b="0" dirty="0" smtClean="0">
                <a:solidFill>
                  <a:schemeClr val="tx1"/>
                </a:solidFill>
              </a:rPr>
              <a:t>και τα </a:t>
            </a:r>
            <a:r>
              <a:rPr lang="en-US" sz="1600" b="0" dirty="0" smtClean="0">
                <a:solidFill>
                  <a:schemeClr val="tx1"/>
                </a:solidFill>
              </a:rPr>
              <a:t>social media </a:t>
            </a:r>
            <a:r>
              <a:rPr lang="el-GR" sz="1600" b="0" dirty="0" smtClean="0">
                <a:solidFill>
                  <a:schemeClr val="tx1"/>
                </a:solidFill>
              </a:rPr>
              <a:t>δίνουν άλλη προοπτική στη διαφημιστική αγορά. Η καταναλωτική συμπεριφορά έχει αλλάξει καθώς ο καταναλωτής δείχνει ότι προτιμά να είναι θεατής ενός περιεχομένου που έχει επιλέξει να πληρώσει. Η διαφήμιση αναζητά πλέον τρόπους δράσης με τον καταναλωτή. </a:t>
            </a:r>
          </a:p>
          <a:p>
            <a:r>
              <a:rPr lang="en-US" sz="1600" dirty="0" smtClean="0">
                <a:solidFill>
                  <a:srgbClr val="0070C0"/>
                </a:solidFill>
              </a:rPr>
              <a:t>N</a:t>
            </a:r>
            <a:r>
              <a:rPr lang="el-GR" sz="1600" dirty="0" err="1" smtClean="0">
                <a:solidFill>
                  <a:srgbClr val="0070C0"/>
                </a:solidFill>
              </a:rPr>
              <a:t>έα</a:t>
            </a:r>
            <a:r>
              <a:rPr lang="el-GR" sz="1600" dirty="0" smtClean="0">
                <a:solidFill>
                  <a:srgbClr val="0070C0"/>
                </a:solidFill>
              </a:rPr>
              <a:t> </a:t>
            </a:r>
            <a:r>
              <a:rPr lang="en-US" sz="1600" dirty="0" smtClean="0">
                <a:solidFill>
                  <a:srgbClr val="0070C0"/>
                </a:solidFill>
              </a:rPr>
              <a:t>business cases </a:t>
            </a:r>
            <a:r>
              <a:rPr lang="el-GR" sz="1600" b="0" dirty="0" smtClean="0">
                <a:solidFill>
                  <a:schemeClr val="tx1"/>
                </a:solidFill>
              </a:rPr>
              <a:t>δημιουργούνται από το </a:t>
            </a:r>
            <a:r>
              <a:rPr lang="en-US" sz="1600" b="0" dirty="0" smtClean="0">
                <a:solidFill>
                  <a:schemeClr val="tx1"/>
                </a:solidFill>
              </a:rPr>
              <a:t>user generated content  </a:t>
            </a:r>
          </a:p>
          <a:p>
            <a:endParaRPr lang="en-US" sz="1400" dirty="0"/>
          </a:p>
        </p:txBody>
      </p:sp>
      <p:sp>
        <p:nvSpPr>
          <p:cNvPr id="4" name="Rectangle 3"/>
          <p:cNvSpPr/>
          <p:nvPr/>
        </p:nvSpPr>
        <p:spPr>
          <a:xfrm>
            <a:off x="5638800" y="6019800"/>
            <a:ext cx="2334422" cy="276999"/>
          </a:xfrm>
          <a:prstGeom prst="rect">
            <a:avLst/>
          </a:prstGeom>
        </p:spPr>
        <p:txBody>
          <a:bodyPr wrap="none">
            <a:spAutoFit/>
          </a:bodyPr>
          <a:lstStyle/>
          <a:p>
            <a:r>
              <a:rPr lang="el-GR" sz="1200" dirty="0"/>
              <a:t>Ε</a:t>
            </a:r>
            <a:r>
              <a:rPr lang="en-US" sz="1200" dirty="0"/>
              <a:t>RICSSON MOBILITY REPORT 2015</a:t>
            </a:r>
            <a:endParaRPr lang="el-GR" sz="1200" dirty="0"/>
          </a:p>
        </p:txBody>
      </p:sp>
    </p:spTree>
    <p:extLst>
      <p:ext uri="{BB962C8B-B14F-4D97-AF65-F5344CB8AC3E}">
        <p14:creationId xmlns:p14="http://schemas.microsoft.com/office/powerpoint/2010/main" val="21760391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162800" cy="838200"/>
          </a:xfrm>
        </p:spPr>
        <p:txBody>
          <a:bodyPr>
            <a:noAutofit/>
          </a:bodyPr>
          <a:lstStyle/>
          <a:p>
            <a:r>
              <a:rPr lang="el-GR" sz="2100" dirty="0" smtClean="0"/>
              <a:t>Το </a:t>
            </a:r>
            <a:r>
              <a:rPr lang="en-US" sz="2100" dirty="0" smtClean="0"/>
              <a:t>internet </a:t>
            </a:r>
            <a:r>
              <a:rPr lang="el-GR" sz="2100" dirty="0" smtClean="0"/>
              <a:t>αποκτά πρωταγωνιστικό ρόλο στη διαφημιστική πίτα - Διαφημιστική δαπάνη ανά ΜΜΕ 2014</a:t>
            </a:r>
            <a:endParaRPr lang="el-GR" sz="2100" dirty="0"/>
          </a:p>
        </p:txBody>
      </p:sp>
      <p:graphicFrame>
        <p:nvGraphicFramePr>
          <p:cNvPr id="3" name="Chart 2"/>
          <p:cNvGraphicFramePr/>
          <p:nvPr>
            <p:extLst>
              <p:ext uri="{D42A27DB-BD31-4B8C-83A1-F6EECF244321}">
                <p14:modId xmlns:p14="http://schemas.microsoft.com/office/powerpoint/2010/main" val="1289071504"/>
              </p:ext>
            </p:extLst>
          </p:nvPr>
        </p:nvGraphicFramePr>
        <p:xfrm>
          <a:off x="0" y="1030356"/>
          <a:ext cx="8991600" cy="494968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457200" y="6019800"/>
            <a:ext cx="3020379" cy="215444"/>
          </a:xfrm>
          <a:prstGeom prst="rect">
            <a:avLst/>
          </a:prstGeom>
          <a:noFill/>
        </p:spPr>
        <p:txBody>
          <a:bodyPr wrap="none">
            <a:spAutoFit/>
          </a:bodyPr>
          <a:lstStyle/>
          <a:p>
            <a:pPr>
              <a:defRPr/>
            </a:pPr>
            <a:r>
              <a:rPr lang="en-US" sz="800" dirty="0">
                <a:latin typeface="+mj-lt"/>
              </a:rPr>
              <a:t>Source: </a:t>
            </a:r>
            <a:r>
              <a:rPr lang="en-US" sz="800" dirty="0" smtClean="0">
                <a:latin typeface="+mj-lt"/>
              </a:rPr>
              <a:t>Magna Global Advertising </a:t>
            </a:r>
            <a:r>
              <a:rPr lang="en-US" sz="800" dirty="0">
                <a:latin typeface="+mj-lt"/>
              </a:rPr>
              <a:t>Revenue Forecast </a:t>
            </a:r>
            <a:r>
              <a:rPr lang="en-US" sz="800" dirty="0" smtClean="0">
                <a:latin typeface="+mj-lt"/>
              </a:rPr>
              <a:t>December 2014</a:t>
            </a:r>
            <a:endParaRPr lang="en-US" sz="800" dirty="0">
              <a:latin typeface="+mj-lt"/>
            </a:endParaRPr>
          </a:p>
        </p:txBody>
      </p:sp>
    </p:spTree>
    <p:extLst>
      <p:ext uri="{BB962C8B-B14F-4D97-AF65-F5344CB8AC3E}">
        <p14:creationId xmlns:p14="http://schemas.microsoft.com/office/powerpoint/2010/main" val="17500822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 y="0"/>
            <a:ext cx="7772400" cy="1055077"/>
          </a:xfrm>
          <a:prstGeom prst="rect">
            <a:avLst/>
          </a:prstGeom>
        </p:spPr>
        <p:txBody>
          <a:bodyPr vert="horz" lIns="62174" tIns="31086" rIns="62174" bIns="31086" rtlCol="0" anchor="ctr">
            <a:noAutofit/>
          </a:bodyPr>
          <a:lstStyle/>
          <a:p>
            <a:pPr lvl="0"/>
            <a:r>
              <a:rPr lang="el-GR" sz="2100" b="1" dirty="0" smtClean="0">
                <a:solidFill>
                  <a:srgbClr val="0070C0"/>
                </a:solidFill>
              </a:rPr>
              <a:t>Η ανάπτυξη έρχεται από το </a:t>
            </a:r>
            <a:r>
              <a:rPr lang="en-US" sz="2100" b="1" dirty="0" smtClean="0">
                <a:solidFill>
                  <a:srgbClr val="0070C0"/>
                </a:solidFill>
              </a:rPr>
              <a:t>Internet &amp; </a:t>
            </a:r>
            <a:r>
              <a:rPr lang="el-GR" sz="2100" b="1" dirty="0" smtClean="0">
                <a:solidFill>
                  <a:srgbClr val="0070C0"/>
                </a:solidFill>
              </a:rPr>
              <a:t>τα </a:t>
            </a:r>
            <a:r>
              <a:rPr lang="en-US" sz="2100" b="1" dirty="0" smtClean="0">
                <a:solidFill>
                  <a:srgbClr val="0070C0"/>
                </a:solidFill>
              </a:rPr>
              <a:t>Social Media</a:t>
            </a:r>
            <a:r>
              <a:rPr lang="el-GR" sz="2100" b="1" dirty="0" smtClean="0">
                <a:solidFill>
                  <a:srgbClr val="0070C0"/>
                </a:solidFill>
              </a:rPr>
              <a:t> </a:t>
            </a:r>
          </a:p>
          <a:p>
            <a:pPr lvl="0"/>
            <a:r>
              <a:rPr lang="el-GR" sz="2100" b="1" dirty="0" smtClean="0">
                <a:solidFill>
                  <a:srgbClr val="0070C0"/>
                </a:solidFill>
              </a:rPr>
              <a:t>Ανάπτυξη διαφημιστικής δαπάνης ανά ΜΜΕ 2014</a:t>
            </a:r>
            <a:endParaRPr lang="pt-PT" sz="2100" b="1" kern="0" dirty="0">
              <a:solidFill>
                <a:srgbClr val="0070C0"/>
              </a:solidFill>
              <a:latin typeface="Calibri" pitchFamily="34" charset="0"/>
              <a:ea typeface="+mj-ea"/>
              <a:cs typeface="Calibri" pitchFamily="34" charset="0"/>
              <a:sym typeface="Georgia" charset="0"/>
            </a:endParaRPr>
          </a:p>
        </p:txBody>
      </p:sp>
      <p:graphicFrame>
        <p:nvGraphicFramePr>
          <p:cNvPr id="4" name="Chart 3"/>
          <p:cNvGraphicFramePr/>
          <p:nvPr>
            <p:extLst>
              <p:ext uri="{D42A27DB-BD31-4B8C-83A1-F6EECF244321}">
                <p14:modId xmlns:p14="http://schemas.microsoft.com/office/powerpoint/2010/main" val="2747730994"/>
              </p:ext>
            </p:extLst>
          </p:nvPr>
        </p:nvGraphicFramePr>
        <p:xfrm>
          <a:off x="685800" y="2744047"/>
          <a:ext cx="7918718" cy="365675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1"/>
          <p:cNvSpPr txBox="1">
            <a:spLocks/>
          </p:cNvSpPr>
          <p:nvPr/>
        </p:nvSpPr>
        <p:spPr bwMode="auto">
          <a:xfrm>
            <a:off x="228600" y="914400"/>
            <a:ext cx="8915400" cy="1219200"/>
          </a:xfrm>
          <a:prstGeom prst="rect">
            <a:avLst/>
          </a:prstGeom>
          <a:noFill/>
          <a:ln w="9525">
            <a:noFill/>
            <a:miter lim="800000"/>
            <a:headEnd/>
            <a:tailEnd/>
          </a:ln>
        </p:spPr>
        <p:txBody>
          <a:bodyPr/>
          <a:lstStyle/>
          <a:p>
            <a:pPr marL="285750" indent="-285750" algn="l">
              <a:buFont typeface="Arial" panose="020B0604020202020204" pitchFamily="34" charset="0"/>
              <a:buChar char="•"/>
            </a:pPr>
            <a:r>
              <a:rPr lang="el-GR" sz="1700" dirty="0" smtClean="0">
                <a:ea typeface="+mj-ea"/>
                <a:cs typeface="Calibri" pitchFamily="34" charset="0"/>
              </a:rPr>
              <a:t>Τα </a:t>
            </a:r>
            <a:r>
              <a:rPr lang="en-US" sz="1700" dirty="0" smtClean="0">
                <a:ea typeface="+mj-ea"/>
                <a:cs typeface="Calibri" pitchFamily="34" charset="0"/>
              </a:rPr>
              <a:t>Digital </a:t>
            </a:r>
            <a:r>
              <a:rPr lang="en-US" sz="1700" dirty="0">
                <a:ea typeface="+mj-ea"/>
                <a:cs typeface="Calibri" pitchFamily="34" charset="0"/>
              </a:rPr>
              <a:t>media </a:t>
            </a:r>
            <a:r>
              <a:rPr lang="el-GR" sz="1700" dirty="0" smtClean="0">
                <a:ea typeface="+mj-ea"/>
                <a:cs typeface="Calibri" pitchFamily="34" charset="0"/>
              </a:rPr>
              <a:t>αναπτύχθηκαν κατά </a:t>
            </a:r>
            <a:r>
              <a:rPr lang="en-US" sz="1700" dirty="0" smtClean="0">
                <a:ea typeface="+mj-ea"/>
                <a:cs typeface="Calibri" pitchFamily="34" charset="0"/>
              </a:rPr>
              <a:t>+</a:t>
            </a:r>
            <a:r>
              <a:rPr lang="en-US" sz="1700" dirty="0">
                <a:ea typeface="+mj-ea"/>
                <a:cs typeface="Calibri" pitchFamily="34" charset="0"/>
              </a:rPr>
              <a:t>17.2% </a:t>
            </a:r>
            <a:r>
              <a:rPr lang="el-GR" sz="1700" dirty="0" smtClean="0">
                <a:ea typeface="+mj-ea"/>
                <a:cs typeface="Calibri" pitchFamily="34" charset="0"/>
              </a:rPr>
              <a:t>(</a:t>
            </a:r>
            <a:r>
              <a:rPr lang="en-US" sz="1700" dirty="0" smtClean="0">
                <a:ea typeface="+mj-ea"/>
                <a:cs typeface="Calibri" pitchFamily="34" charset="0"/>
              </a:rPr>
              <a:t>$</a:t>
            </a:r>
            <a:r>
              <a:rPr lang="en-US" sz="1700" dirty="0">
                <a:ea typeface="+mj-ea"/>
                <a:cs typeface="Calibri" pitchFamily="34" charset="0"/>
              </a:rPr>
              <a:t>142 </a:t>
            </a:r>
            <a:r>
              <a:rPr lang="el-GR" sz="1700" dirty="0" err="1" smtClean="0">
                <a:ea typeface="+mj-ea"/>
                <a:cs typeface="Calibri" pitchFamily="34" charset="0"/>
              </a:rPr>
              <a:t>δισ</a:t>
            </a:r>
            <a:r>
              <a:rPr lang="el-GR" sz="1700" dirty="0" smtClean="0">
                <a:ea typeface="+mj-ea"/>
                <a:cs typeface="Calibri" pitchFamily="34" charset="0"/>
              </a:rPr>
              <a:t>) το 2014. </a:t>
            </a:r>
          </a:p>
          <a:p>
            <a:pPr marL="285750" indent="-285750" algn="l">
              <a:buFont typeface="Arial" panose="020B0604020202020204" pitchFamily="34" charset="0"/>
              <a:buChar char="•"/>
            </a:pPr>
            <a:r>
              <a:rPr lang="el-GR" sz="1700" dirty="0" smtClean="0">
                <a:ea typeface="+mj-ea"/>
                <a:cs typeface="Calibri" pitchFamily="34" charset="0"/>
              </a:rPr>
              <a:t>Η ανάπτυξη οφείλεται στα κινητά </a:t>
            </a:r>
            <a:r>
              <a:rPr lang="en-US" sz="1700" dirty="0" smtClean="0">
                <a:ea typeface="+mj-ea"/>
                <a:cs typeface="Calibri" pitchFamily="34" charset="0"/>
              </a:rPr>
              <a:t>(+</a:t>
            </a:r>
            <a:r>
              <a:rPr lang="en-US" sz="1700" dirty="0">
                <a:ea typeface="+mj-ea"/>
                <a:cs typeface="Calibri" pitchFamily="34" charset="0"/>
              </a:rPr>
              <a:t>72%) </a:t>
            </a:r>
            <a:r>
              <a:rPr lang="el-GR" sz="1700" dirty="0" smtClean="0">
                <a:ea typeface="+mj-ea"/>
                <a:cs typeface="Calibri" pitchFamily="34" charset="0"/>
              </a:rPr>
              <a:t>και στα </a:t>
            </a:r>
            <a:r>
              <a:rPr lang="en-US" sz="1700" dirty="0" smtClean="0">
                <a:ea typeface="+mj-ea"/>
                <a:cs typeface="Calibri" pitchFamily="34" charset="0"/>
              </a:rPr>
              <a:t>social media (+</a:t>
            </a:r>
            <a:r>
              <a:rPr lang="en-US" sz="1700" dirty="0">
                <a:ea typeface="+mj-ea"/>
                <a:cs typeface="Calibri" pitchFamily="34" charset="0"/>
              </a:rPr>
              <a:t>64</a:t>
            </a:r>
            <a:r>
              <a:rPr lang="en-US" sz="1700" dirty="0" smtClean="0">
                <a:ea typeface="+mj-ea"/>
                <a:cs typeface="Calibri" pitchFamily="34" charset="0"/>
              </a:rPr>
              <a:t>%).</a:t>
            </a:r>
            <a:endParaRPr lang="el-GR" sz="1700" dirty="0" smtClean="0">
              <a:ea typeface="+mj-ea"/>
              <a:cs typeface="Calibri" pitchFamily="34" charset="0"/>
            </a:endParaRPr>
          </a:p>
          <a:p>
            <a:pPr marL="285750" indent="-285750">
              <a:buFont typeface="Arial" panose="020B0604020202020204" pitchFamily="34" charset="0"/>
              <a:buChar char="•"/>
            </a:pPr>
            <a:r>
              <a:rPr lang="el-GR" sz="1700" dirty="0"/>
              <a:t>Η </a:t>
            </a:r>
            <a:r>
              <a:rPr lang="en-US" sz="1700" dirty="0"/>
              <a:t>linear </a:t>
            </a:r>
            <a:r>
              <a:rPr lang="el-GR" sz="1700" dirty="0"/>
              <a:t>Τ</a:t>
            </a:r>
            <a:r>
              <a:rPr lang="en-US" sz="1700" dirty="0"/>
              <a:t>V </a:t>
            </a:r>
            <a:r>
              <a:rPr lang="el-GR" sz="1700" dirty="0"/>
              <a:t>την τελευταία </a:t>
            </a:r>
            <a:r>
              <a:rPr lang="el-GR" sz="1700" dirty="0" smtClean="0"/>
              <a:t>πενταετία στο Ηνωμένο Βασίλειο έχει χάσει ένα 20% από τα υψηλότερα σημεία της, χωρίς αυτό όμως να σημαίνει ότι ο ρόλος της θα αντικατασταθεί</a:t>
            </a:r>
            <a:r>
              <a:rPr lang="en-US" sz="1700" dirty="0" smtClean="0"/>
              <a:t> </a:t>
            </a:r>
            <a:r>
              <a:rPr lang="el-GR" sz="1700" dirty="0" smtClean="0"/>
              <a:t>από τα ψηφιακά μέσα</a:t>
            </a:r>
            <a:r>
              <a:rPr lang="el-GR" sz="1700" dirty="0" smtClean="0">
                <a:solidFill>
                  <a:schemeClr val="tx1">
                    <a:lumMod val="85000"/>
                    <a:lumOff val="15000"/>
                  </a:schemeClr>
                </a:solidFill>
              </a:rPr>
              <a:t>. </a:t>
            </a:r>
            <a:r>
              <a:rPr lang="en-US" sz="1700" dirty="0" smtClean="0">
                <a:ea typeface="+mj-ea"/>
                <a:cs typeface="Calibri" pitchFamily="34" charset="0"/>
              </a:rPr>
              <a:t> </a:t>
            </a:r>
            <a:endParaRPr lang="el-GR" sz="1700" dirty="0" smtClean="0">
              <a:ea typeface="+mj-ea"/>
              <a:cs typeface="Calibri" pitchFamily="34" charset="0"/>
            </a:endParaRPr>
          </a:p>
          <a:p>
            <a:pPr algn="l"/>
            <a:endParaRPr lang="en-US" sz="1700" dirty="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99843088"/>
              </p:ext>
            </p:extLst>
          </p:nvPr>
        </p:nvGraphicFramePr>
        <p:xfrm>
          <a:off x="1266103" y="2511134"/>
          <a:ext cx="7309890" cy="362409"/>
        </p:xfrm>
        <a:graphic>
          <a:graphicData uri="http://schemas.openxmlformats.org/drawingml/2006/table">
            <a:tbl>
              <a:tblPr firstRow="1" bandRow="1">
                <a:tableStyleId>{16D9F66E-5EB9-4882-86FB-DCBF35E3C3E4}</a:tableStyleId>
              </a:tblPr>
              <a:tblGrid>
                <a:gridCol w="1044270"/>
                <a:gridCol w="1044270"/>
                <a:gridCol w="1044270"/>
                <a:gridCol w="1044270"/>
                <a:gridCol w="1044270"/>
                <a:gridCol w="1044270"/>
                <a:gridCol w="1044270"/>
              </a:tblGrid>
              <a:tr h="362409">
                <a:tc>
                  <a:txBody>
                    <a:bodyPr/>
                    <a:lstStyle/>
                    <a:p>
                      <a:pPr algn="ctr"/>
                      <a:r>
                        <a:rPr lang="en-US" sz="1100" dirty="0" smtClean="0">
                          <a:solidFill>
                            <a:schemeClr val="bg1"/>
                          </a:solidFill>
                        </a:rPr>
                        <a:t>39,0%</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algn="ctr"/>
                      <a:r>
                        <a:rPr lang="en-US" sz="1100" dirty="0" smtClean="0">
                          <a:solidFill>
                            <a:schemeClr val="bg1"/>
                          </a:solidFill>
                        </a:rPr>
                        <a:t>30,4%</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algn="ctr"/>
                      <a:r>
                        <a:rPr lang="en-US" sz="1100" dirty="0" smtClean="0">
                          <a:solidFill>
                            <a:schemeClr val="bg1"/>
                          </a:solidFill>
                        </a:rPr>
                        <a:t>12,9%</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algn="ctr"/>
                      <a:r>
                        <a:rPr lang="el-GR" sz="1100" dirty="0" smtClean="0">
                          <a:solidFill>
                            <a:schemeClr val="bg1"/>
                          </a:solidFill>
                        </a:rPr>
                        <a:t>5,</a:t>
                      </a:r>
                      <a:r>
                        <a:rPr lang="en-US" sz="1100" dirty="0" smtClean="0">
                          <a:solidFill>
                            <a:schemeClr val="bg1"/>
                          </a:solidFill>
                        </a:rPr>
                        <a:t>0%</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algn="ctr"/>
                      <a:r>
                        <a:rPr lang="en-US" sz="1100" dirty="0" smtClean="0">
                          <a:solidFill>
                            <a:schemeClr val="bg1"/>
                          </a:solidFill>
                        </a:rPr>
                        <a:t>6,1%</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algn="ctr"/>
                      <a:r>
                        <a:rPr lang="en-US" sz="1100" dirty="0" smtClean="0">
                          <a:solidFill>
                            <a:schemeClr val="bg1"/>
                          </a:solidFill>
                        </a:rPr>
                        <a:t>6,</a:t>
                      </a:r>
                      <a:r>
                        <a:rPr lang="el-GR" sz="1100" dirty="0" smtClean="0">
                          <a:solidFill>
                            <a:schemeClr val="bg1"/>
                          </a:solidFill>
                        </a:rPr>
                        <a:t>5</a:t>
                      </a:r>
                      <a:r>
                        <a:rPr lang="en-US" sz="1100" dirty="0" smtClean="0">
                          <a:solidFill>
                            <a:schemeClr val="bg1"/>
                          </a:solidFill>
                        </a:rPr>
                        <a:t>%</a:t>
                      </a:r>
                      <a:endParaRPr lang="el-GR" sz="1100" b="0" dirty="0">
                        <a:solidFill>
                          <a:schemeClr val="bg1"/>
                        </a:solidFill>
                      </a:endParaRPr>
                    </a:p>
                  </a:txBody>
                  <a:tcPr marL="84406" marR="84406" marT="42203" marB="42203" anchor="ctr">
                    <a:solidFill>
                      <a:schemeClr val="tx1">
                        <a:lumMod val="50000"/>
                        <a:lumOff val="50000"/>
                      </a:schemeClr>
                    </a:solidFill>
                  </a:tcPr>
                </a:tc>
                <a:tc>
                  <a:txBody>
                    <a:bodyPr/>
                    <a:lstStyle/>
                    <a:p>
                      <a:pPr marL="0" marR="0" indent="0" algn="ctr" defTabSz="336774"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SOS</a:t>
                      </a:r>
                      <a:r>
                        <a:rPr lang="en-US" sz="1100" b="1" baseline="0" dirty="0" smtClean="0">
                          <a:solidFill>
                            <a:schemeClr val="bg1"/>
                          </a:solidFill>
                        </a:rPr>
                        <a:t> 2015</a:t>
                      </a:r>
                      <a:r>
                        <a:rPr lang="el-GR" sz="1100" b="1" baseline="0" dirty="0" smtClean="0">
                          <a:solidFill>
                            <a:schemeClr val="bg1"/>
                          </a:solidFill>
                        </a:rPr>
                        <a:t> </a:t>
                      </a:r>
                      <a:r>
                        <a:rPr lang="en-US" sz="1100" b="1" baseline="0" dirty="0" smtClean="0">
                          <a:solidFill>
                            <a:schemeClr val="bg1"/>
                          </a:solidFill>
                        </a:rPr>
                        <a:t>est.</a:t>
                      </a:r>
                      <a:endParaRPr lang="el-GR" sz="1100" b="0" dirty="0">
                        <a:solidFill>
                          <a:schemeClr val="bg1"/>
                        </a:solidFill>
                      </a:endParaRPr>
                    </a:p>
                  </a:txBody>
                  <a:tcPr marL="84406" marR="84406" marT="42203" marB="42203" anchor="ctr">
                    <a:solidFill>
                      <a:schemeClr val="tx1">
                        <a:lumMod val="50000"/>
                        <a:lumOff val="50000"/>
                      </a:schemeClr>
                    </a:solidFill>
                  </a:tcPr>
                </a:tc>
              </a:tr>
            </a:tbl>
          </a:graphicData>
        </a:graphic>
      </p:graphicFrame>
      <p:sp>
        <p:nvSpPr>
          <p:cNvPr id="7" name="TextBox 6"/>
          <p:cNvSpPr txBox="1"/>
          <p:nvPr/>
        </p:nvSpPr>
        <p:spPr>
          <a:xfrm>
            <a:off x="3908157" y="6400800"/>
            <a:ext cx="4113627" cy="261610"/>
          </a:xfrm>
          <a:prstGeom prst="rect">
            <a:avLst/>
          </a:prstGeom>
          <a:noFill/>
        </p:spPr>
        <p:txBody>
          <a:bodyPr wrap="none">
            <a:spAutoFit/>
          </a:bodyPr>
          <a:lstStyle/>
          <a:p>
            <a:pPr>
              <a:defRPr/>
            </a:pPr>
            <a:r>
              <a:rPr lang="en-US" sz="1100" dirty="0">
                <a:latin typeface="+mj-lt"/>
              </a:rPr>
              <a:t>Source: Magna Global Advertising Revenue Forecast December 2014</a:t>
            </a:r>
          </a:p>
        </p:txBody>
      </p:sp>
    </p:spTree>
    <p:extLst>
      <p:ext uri="{BB962C8B-B14F-4D97-AF65-F5344CB8AC3E}">
        <p14:creationId xmlns:p14="http://schemas.microsoft.com/office/powerpoint/2010/main" val="19507826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8611</TotalTime>
  <Words>2281</Words>
  <Application>Microsoft Office PowerPoint</Application>
  <PresentationFormat>On-screen Show (4:3)</PresentationFormat>
  <Paragraphs>302</Paragraphs>
  <Slides>25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ＭＳ Ｐゴシック</vt:lpstr>
      <vt:lpstr>Arial</vt:lpstr>
      <vt:lpstr>Calibri</vt:lpstr>
      <vt:lpstr>Georgia</vt:lpstr>
      <vt:lpstr>Tahoma</vt:lpstr>
      <vt:lpstr>Trebuchet MS</vt:lpstr>
      <vt:lpstr>Wingdings</vt:lpstr>
      <vt:lpstr>Θέμα του Office</vt:lpstr>
      <vt:lpstr>Προσαρμοσμένη σχεδίαση</vt:lpstr>
      <vt:lpstr>1_Προσαρμοσμένη σχεδίαση</vt:lpstr>
      <vt:lpstr>PowerPoint Presentation</vt:lpstr>
      <vt:lpstr>Oι υπηρεσίες ICT μετασχηματίζουν κοινωνία και οικονομία, σε Ευρωπαϊκό &amp; Διεθνές επίπεδο  </vt:lpstr>
      <vt:lpstr>Η παραγωγικότητα αυξάνεται…</vt:lpstr>
      <vt:lpstr>…εκτός της «κρυμμένης» αξίας που αποδίδει ο Κλάδος</vt:lpstr>
      <vt:lpstr>Οι δείκτες βιώσιμης ανάπτυξης βελτιώνονται</vt:lpstr>
      <vt:lpstr>Η αγορά μετασχηματίζεται </vt:lpstr>
      <vt:lpstr>O Κλάδος των ΜΜΕ μετασχηματίζεται </vt:lpstr>
      <vt:lpstr>Το internet αποκτά πρωταγωνιστικό ρόλο στη διαφημιστική πίτα - Διαφημιστική δαπάνη ανά ΜΜΕ 2014</vt:lpstr>
      <vt:lpstr>PowerPoint Presentation</vt:lpstr>
      <vt:lpstr>Tο smartphone αλλάζει την αγορά της τεχνολογίας</vt:lpstr>
      <vt:lpstr>Tο smartphone αλλάζει την αγορά της διαφήμισης</vt:lpstr>
      <vt:lpstr>Οι τάσεις δείχνουν ραγδαία άνοδο της εικόνας Το video αναμένεται να πρωταγωνιστήσει</vt:lpstr>
      <vt:lpstr>Το «κινητό» αναμένεται να είναι το κυριότερο μέσο για την προβολή video</vt:lpstr>
      <vt:lpstr>Η ανάπτυξη του on line video σε διαφημιστική δαπάνη αναμένεται να φτάσει το 40% </vt:lpstr>
      <vt:lpstr>Η κίνηση σε δεδομένα αναμένεται να πολλαπλασιαστεί Το smartphone θα αποτελέσει κυρίαρχο μέσο διακίνησης δεδομένων</vt:lpstr>
      <vt:lpstr>Οι επενδύσεις σε δίκτυα νέας γενιάς είναι αναγκαίες</vt:lpstr>
      <vt:lpstr>Το φάσμα ως πύλη για τη δημιουργία της Ψηφιακής Αγοράς</vt:lpstr>
      <vt:lpstr>PowerPoint Presentation</vt:lpstr>
      <vt:lpstr>Οι κινητές τηλεπικοινωνίες δημιουργούν αξία για την ελληνική οικονομία</vt:lpstr>
      <vt:lpstr>Παρά την ύφεση, το 2014 οι επενδύσεις αυξήθηκαν</vt:lpstr>
      <vt:lpstr>Επενδύσεις Κλάδου 2001-2014</vt:lpstr>
      <vt:lpstr>Όμως, η Ελλάδα αποκλίνει από την Ευρώπη και τους στόχους της Ψηφιακής Ατζέντας</vt:lpstr>
      <vt:lpstr>PowerPoint Presentation</vt:lpstr>
      <vt:lpstr>Σενάρια ανάπτυξης και διείσδυσης δικτύων νέας γενιάς</vt:lpstr>
      <vt:lpstr>Οφέλη από τη σύγκλιση και την ανάπτυξη δικτύων νέας γενιάς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Philip</dc:creator>
  <cp:lastModifiedBy>Magda Liapi</cp:lastModifiedBy>
  <cp:revision>638</cp:revision>
  <dcterms:created xsi:type="dcterms:W3CDTF">2013-05-17T11:19:20Z</dcterms:created>
  <dcterms:modified xsi:type="dcterms:W3CDTF">2015-05-06T11:26:35Z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